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284" r:id="rId3"/>
    <p:sldId id="285" r:id="rId4"/>
    <p:sldId id="300" r:id="rId5"/>
    <p:sldId id="259" r:id="rId6"/>
    <p:sldId id="298" r:id="rId7"/>
    <p:sldId id="288" r:id="rId8"/>
    <p:sldId id="280" r:id="rId9"/>
    <p:sldId id="304" r:id="rId10"/>
    <p:sldId id="305" r:id="rId11"/>
    <p:sldId id="296" r:id="rId12"/>
    <p:sldId id="277" r:id="rId13"/>
    <p:sldId id="270" r:id="rId14"/>
    <p:sldId id="269" r:id="rId15"/>
    <p:sldId id="273" r:id="rId16"/>
    <p:sldId id="301" r:id="rId17"/>
    <p:sldId id="263" r:id="rId18"/>
    <p:sldId id="290" r:id="rId19"/>
    <p:sldId id="291" r:id="rId20"/>
    <p:sldId id="297" r:id="rId21"/>
    <p:sldId id="261" r:id="rId22"/>
    <p:sldId id="262" r:id="rId23"/>
    <p:sldId id="294" r:id="rId24"/>
    <p:sldId id="282" r:id="rId25"/>
    <p:sldId id="302" r:id="rId26"/>
    <p:sldId id="303" r:id="rId27"/>
    <p:sldId id="28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99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EDF94A-7E2E-4E54-AEB8-C08377A5AF9D}" type="datetimeFigureOut">
              <a:rPr lang="en-US" smtClean="0"/>
              <a:pPr/>
              <a:t>6/18/2010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30B82C-EC0E-4DAC-ADCB-B27280D7F8A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6FCC51DC-721A-4B29-854F-12C9044C2980}" type="slidenum">
              <a:rPr lang="en-US"/>
              <a:pPr/>
              <a:t>6</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ln/>
        </p:spPr>
      </p:sp>
      <p:sp>
        <p:nvSpPr>
          <p:cNvPr id="29699" name="备注占位符 2"/>
          <p:cNvSpPr>
            <a:spLocks noGrp="1"/>
          </p:cNvSpPr>
          <p:nvPr>
            <p:ph type="body" idx="1"/>
          </p:nvPr>
        </p:nvSpPr>
        <p:spPr>
          <a:noFill/>
          <a:ln/>
        </p:spPr>
        <p:txBody>
          <a:bodyPr/>
          <a:lstStyle/>
          <a:p>
            <a:endParaRPr lang="zh-CN" altLang="en-US" smtClean="0"/>
          </a:p>
        </p:txBody>
      </p:sp>
      <p:sp>
        <p:nvSpPr>
          <p:cNvPr id="29700" name="灯片编号占位符 3"/>
          <p:cNvSpPr>
            <a:spLocks noGrp="1"/>
          </p:cNvSpPr>
          <p:nvPr>
            <p:ph type="sldNum" sz="quarter" idx="5"/>
          </p:nvPr>
        </p:nvSpPr>
        <p:spPr>
          <a:noFill/>
        </p:spPr>
        <p:txBody>
          <a:bodyPr/>
          <a:lstStyle/>
          <a:p>
            <a:fld id="{4104E088-907A-44C2-A117-2DCFAB3EEF96}" type="slidenum">
              <a:rPr lang="zh-CN" altLang="en-US" smtClean="0"/>
              <a:pPr/>
              <a:t>7</a:t>
            </a:fld>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C5C389B1-1F3F-43FC-AEEE-70ED9ACD27B2}" type="slidenum">
              <a:rPr lang="en-US"/>
              <a:pPr/>
              <a:t>8</a:t>
            </a:fld>
            <a:endParaRPr lang="en-US"/>
          </a:p>
        </p:txBody>
      </p:sp>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xfrm>
            <a:off x="914711" y="4344025"/>
            <a:ext cx="5028579" cy="4114488"/>
          </a:xfrm>
        </p:spPr>
        <p:txBody>
          <a:bodyPr lIns="91435" tIns="45718" rIns="91435" bIns="45718"/>
          <a:lstStyle/>
          <a:p>
            <a:endParaRPr lang="en-US"/>
          </a:p>
        </p:txBody>
      </p:sp>
      <p:sp>
        <p:nvSpPr>
          <p:cNvPr id="212996" name="Footer Placeholder 3"/>
          <p:cNvSpPr txBox="1">
            <a:spLocks noGrp="1"/>
          </p:cNvSpPr>
          <p:nvPr/>
        </p:nvSpPr>
        <p:spPr bwMode="auto">
          <a:xfrm>
            <a:off x="1" y="8686489"/>
            <a:ext cx="2972421" cy="457512"/>
          </a:xfrm>
          <a:prstGeom prst="rect">
            <a:avLst/>
          </a:prstGeom>
          <a:noFill/>
          <a:ln w="9525">
            <a:noFill/>
            <a:miter lim="800000"/>
            <a:headEnd/>
            <a:tailEnd/>
          </a:ln>
        </p:spPr>
        <p:txBody>
          <a:bodyPr lIns="91435" tIns="45718" rIns="91435" bIns="45718" anchor="b"/>
          <a:lstStyle/>
          <a:p>
            <a:pPr defTabSz="914437"/>
            <a:r>
              <a:rPr lang="en-US" sz="1200" dirty="0">
                <a:latin typeface="Arial" charset="0"/>
                <a:ea typeface="ＭＳ Ｐゴシック" pitchFamily="48" charset="-128"/>
                <a:cs typeface="Times New Roman" pitchFamily="18" charset="0"/>
              </a:rPr>
              <a:t>2008 AMS Conference</a:t>
            </a:r>
          </a:p>
        </p:txBody>
      </p:sp>
      <p:sp>
        <p:nvSpPr>
          <p:cNvPr id="212997" name="Slide Number Placeholder 4"/>
          <p:cNvSpPr txBox="1">
            <a:spLocks noGrp="1"/>
          </p:cNvSpPr>
          <p:nvPr/>
        </p:nvSpPr>
        <p:spPr bwMode="auto">
          <a:xfrm>
            <a:off x="3885579" y="8686489"/>
            <a:ext cx="2972421" cy="457512"/>
          </a:xfrm>
          <a:prstGeom prst="rect">
            <a:avLst/>
          </a:prstGeom>
          <a:noFill/>
          <a:ln w="9525">
            <a:noFill/>
            <a:miter lim="800000"/>
            <a:headEnd/>
            <a:tailEnd/>
          </a:ln>
        </p:spPr>
        <p:txBody>
          <a:bodyPr lIns="91435" tIns="45718" rIns="91435" bIns="45718" anchor="b"/>
          <a:lstStyle/>
          <a:p>
            <a:pPr algn="r" defTabSz="914437"/>
            <a:fld id="{CC52804B-8AC5-4BE9-AFE3-9F476219898F}" type="slidenum">
              <a:rPr lang="en-US" sz="1200">
                <a:latin typeface="Arial" charset="0"/>
                <a:ea typeface="ＭＳ Ｐゴシック" pitchFamily="48" charset="-128"/>
                <a:cs typeface="Times New Roman" pitchFamily="18" charset="0"/>
              </a:rPr>
              <a:pPr algn="r" defTabSz="914437"/>
              <a:t>8</a:t>
            </a:fld>
            <a:endParaRPr lang="en-US" sz="1200" dirty="0">
              <a:latin typeface="Arial" charset="0"/>
              <a:ea typeface="ＭＳ Ｐゴシック" pitchFamily="48" charset="-128"/>
              <a:cs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46175" y="685800"/>
            <a:ext cx="4570413" cy="3429000"/>
          </a:xfrm>
          <a:ln/>
        </p:spPr>
      </p:sp>
      <p:sp>
        <p:nvSpPr>
          <p:cNvPr id="27651" name="Rectangle 3"/>
          <p:cNvSpPr>
            <a:spLocks noGrp="1" noChangeArrowheads="1"/>
          </p:cNvSpPr>
          <p:nvPr>
            <p:ph type="body" idx="1"/>
          </p:nvPr>
        </p:nvSpPr>
        <p:spPr>
          <a:noFill/>
          <a:ln/>
        </p:spPr>
        <p:txBody>
          <a:bodyPr lIns="91422" tIns="45711" rIns="91422" bIns="45711"/>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32AD53-6372-45B7-BB96-BF1A2C873B9C}" type="slidenum">
              <a:rPr lang="en-US"/>
              <a:pPr/>
              <a:t>15</a:t>
            </a:fld>
            <a:endParaRPr lang="en-US"/>
          </a:p>
        </p:txBody>
      </p:sp>
      <p:sp>
        <p:nvSpPr>
          <p:cNvPr id="180226" name="Rectangle 2"/>
          <p:cNvSpPr>
            <a:spLocks noGrp="1" noRot="1" noChangeAspect="1" noChangeArrowheads="1" noTextEdit="1"/>
          </p:cNvSpPr>
          <p:nvPr>
            <p:ph type="sldImg"/>
          </p:nvPr>
        </p:nvSpPr>
        <p:spPr>
          <a:xfrm>
            <a:off x="2211388" y="338138"/>
            <a:ext cx="2420937" cy="1816100"/>
          </a:xfrm>
          <a:ln/>
        </p:spPr>
      </p:sp>
      <p:sp>
        <p:nvSpPr>
          <p:cNvPr id="180227" name="Rectangle 3"/>
          <p:cNvSpPr>
            <a:spLocks noGrp="1" noChangeArrowheads="1"/>
          </p:cNvSpPr>
          <p:nvPr>
            <p:ph type="body" idx="1"/>
          </p:nvPr>
        </p:nvSpPr>
        <p:spPr>
          <a:xfrm>
            <a:off x="715928" y="2381251"/>
            <a:ext cx="5485158" cy="4112926"/>
          </a:xfrm>
        </p:spPr>
        <p:txBody>
          <a:bodyPr lIns="90564" tIns="45283" rIns="90564" bIns="45283"/>
          <a:lstStyle/>
          <a:p>
            <a:pPr>
              <a:lnSpc>
                <a:spcPct val="80000"/>
              </a:lnSpc>
            </a:pPr>
            <a:endParaRPr lang="en-US" sz="8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A4CF6-F588-4E71-BF92-21A4906B7B4E}" type="slidenum">
              <a:rPr lang="en-US"/>
              <a:pPr/>
              <a:t>24</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A7F5AD-0DDC-48F4-8B73-A2F92DCFA9F5}" type="datetimeFigureOut">
              <a:rPr lang="en-US" smtClean="0"/>
              <a:pPr/>
              <a:t>6/18/2010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7F5AD-0DDC-48F4-8B73-A2F92DCFA9F5}" type="datetimeFigureOut">
              <a:rPr lang="en-US" smtClean="0"/>
              <a:pPr/>
              <a:t>6/18/2010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7F5AD-0DDC-48F4-8B73-A2F92DCFA9F5}" type="datetimeFigureOut">
              <a:rPr lang="en-US" smtClean="0"/>
              <a:pPr/>
              <a:t>6/18/2010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7F5AD-0DDC-48F4-8B73-A2F92DCFA9F5}" type="datetimeFigureOut">
              <a:rPr lang="en-US" smtClean="0"/>
              <a:pPr/>
              <a:t>6/18/2010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A7F5AD-0DDC-48F4-8B73-A2F92DCFA9F5}" type="datetimeFigureOut">
              <a:rPr lang="en-US" smtClean="0"/>
              <a:pPr/>
              <a:t>6/18/2010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A7F5AD-0DDC-48F4-8B73-A2F92DCFA9F5}" type="datetimeFigureOut">
              <a:rPr lang="en-US" smtClean="0"/>
              <a:pPr/>
              <a:t>6/18/2010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A7F5AD-0DDC-48F4-8B73-A2F92DCFA9F5}" type="datetimeFigureOut">
              <a:rPr lang="en-US" smtClean="0"/>
              <a:pPr/>
              <a:t>6/18/2010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A7F5AD-0DDC-48F4-8B73-A2F92DCFA9F5}" type="datetimeFigureOut">
              <a:rPr lang="en-US" smtClean="0"/>
              <a:pPr/>
              <a:t>6/18/2010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7F5AD-0DDC-48F4-8B73-A2F92DCFA9F5}" type="datetimeFigureOut">
              <a:rPr lang="en-US" smtClean="0"/>
              <a:pPr/>
              <a:t>6/18/2010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A7F5AD-0DDC-48F4-8B73-A2F92DCFA9F5}" type="datetimeFigureOut">
              <a:rPr lang="en-US" smtClean="0"/>
              <a:pPr/>
              <a:t>6/18/2010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A7F5AD-0DDC-48F4-8B73-A2F92DCFA9F5}" type="datetimeFigureOut">
              <a:rPr lang="en-US" smtClean="0"/>
              <a:pPr/>
              <a:t>6/18/2010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227D5-4014-4C11-B4C1-6E5857BC8F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7F5AD-0DDC-48F4-8B73-A2F92DCFA9F5}" type="datetimeFigureOut">
              <a:rPr lang="en-US" smtClean="0"/>
              <a:pPr/>
              <a:t>6/18/2010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227D5-4014-4C11-B4C1-6E5857BC8F6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ideo" Target="file:///C:\Documents%20and%20Settings\doug.forsyth\My%20Documents\FORSYTH\Presentations\OFCM\PAR%20reflectivity%20stacked%20example%201b.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2.xml"/><Relationship Id="rId7" Type="http://schemas.openxmlformats.org/officeDocument/2006/relationships/image" Target="../media/image65.jpeg"/><Relationship Id="rId2" Type="http://schemas.openxmlformats.org/officeDocument/2006/relationships/audio" Target="w9.mp3" TargetMode="External"/><Relationship Id="rId1" Type="http://schemas.openxmlformats.org/officeDocument/2006/relationships/audio" Target="w18.mp3" TargetMode="Externa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gif"/><Relationship Id="rId4" Type="http://schemas.openxmlformats.org/officeDocument/2006/relationships/image" Target="../media/image62.pn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jpeg"/><Relationship Id="rId3" Type="http://schemas.openxmlformats.org/officeDocument/2006/relationships/image" Target="../media/image12.jpeg"/><Relationship Id="rId21" Type="http://schemas.openxmlformats.org/officeDocument/2006/relationships/image" Target="../media/image29.jpe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25.png"/><Relationship Id="rId20"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file:///\\hogwarts\common\RRDD\Forsyth\MPAR\NWRTuv20070509.AVI" TargetMode="Externa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FORSYTH\Presentations\PICTURES\dsz8.jpg"/>
          <p:cNvPicPr>
            <a:picLocks noChangeAspect="1" noChangeArrowheads="1"/>
          </p:cNvPicPr>
          <p:nvPr/>
        </p:nvPicPr>
        <p:blipFill>
          <a:blip r:embed="rId3" cstate="print">
            <a:lum bright="30000"/>
          </a:blip>
          <a:srcRect/>
          <a:stretch>
            <a:fillRect/>
          </a:stretch>
        </p:blipFill>
        <p:spPr bwMode="auto">
          <a:xfrm>
            <a:off x="0" y="0"/>
            <a:ext cx="9372600" cy="6921500"/>
          </a:xfrm>
          <a:prstGeom prst="rect">
            <a:avLst/>
          </a:prstGeom>
          <a:noFill/>
        </p:spPr>
      </p:pic>
      <p:pic>
        <p:nvPicPr>
          <p:cNvPr id="68611" name="Picture 3" descr="C:\My Documents\universa.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34000" y="3505200"/>
            <a:ext cx="3048000" cy="3041650"/>
          </a:xfrm>
          <a:prstGeom prst="rect">
            <a:avLst/>
          </a:prstGeom>
          <a:noFill/>
        </p:spPr>
      </p:pic>
      <p:pic>
        <p:nvPicPr>
          <p:cNvPr id="68612" name="Picture 4" descr="D:\FORSYTH\Presentations\PICTURES\Doug-Doppler-Par.jpg"/>
          <p:cNvPicPr>
            <a:picLocks noChangeAspect="1" noChangeArrowheads="1"/>
          </p:cNvPicPr>
          <p:nvPr/>
        </p:nvPicPr>
        <p:blipFill>
          <a:blip r:embed="rId5" cstate="print"/>
          <a:srcRect/>
          <a:stretch>
            <a:fillRect/>
          </a:stretch>
        </p:blipFill>
        <p:spPr bwMode="auto">
          <a:xfrm>
            <a:off x="228600" y="2743200"/>
            <a:ext cx="3810000" cy="2857500"/>
          </a:xfrm>
          <a:prstGeom prst="rect">
            <a:avLst/>
          </a:prstGeom>
          <a:noFill/>
        </p:spPr>
      </p:pic>
      <p:sp>
        <p:nvSpPr>
          <p:cNvPr id="68613" name="Text Box 5"/>
          <p:cNvSpPr txBox="1">
            <a:spLocks noChangeArrowheads="1"/>
          </p:cNvSpPr>
          <p:nvPr/>
        </p:nvSpPr>
        <p:spPr bwMode="auto">
          <a:xfrm>
            <a:off x="304800" y="5562600"/>
            <a:ext cx="4038600" cy="1511300"/>
          </a:xfrm>
          <a:prstGeom prst="rect">
            <a:avLst/>
          </a:prstGeom>
          <a:noFill/>
          <a:ln w="9525">
            <a:noFill/>
            <a:miter lim="800000"/>
            <a:headEnd/>
            <a:tailEnd/>
          </a:ln>
          <a:effectLst/>
        </p:spPr>
        <p:txBody>
          <a:bodyPr>
            <a:spAutoFit/>
          </a:bodyPr>
          <a:lstStyle/>
          <a:p>
            <a:pPr algn="ctr">
              <a:spcBef>
                <a:spcPct val="20000"/>
              </a:spcBef>
              <a:buClr>
                <a:schemeClr val="hlink"/>
              </a:buClr>
              <a:buSzPct val="120000"/>
            </a:pPr>
            <a:r>
              <a:rPr lang="en-US" b="0">
                <a:solidFill>
                  <a:srgbClr val="000000"/>
                </a:solidFill>
                <a:effectLst>
                  <a:outerShdw blurRad="38100" dist="38100" dir="2700000" algn="tl">
                    <a:srgbClr val="C0C0C0"/>
                  </a:outerShdw>
                </a:effectLst>
                <a:latin typeface="Tahoma" pitchFamily="34" charset="0"/>
              </a:rPr>
              <a:t>Douglas Forsyth</a:t>
            </a:r>
          </a:p>
          <a:p>
            <a:pPr algn="ctr">
              <a:spcBef>
                <a:spcPct val="20000"/>
              </a:spcBef>
              <a:buClr>
                <a:schemeClr val="hlink"/>
              </a:buClr>
              <a:buSzPct val="120000"/>
            </a:pPr>
            <a:r>
              <a:rPr lang="en-US" sz="1200" b="0">
                <a:solidFill>
                  <a:srgbClr val="000000"/>
                </a:solidFill>
                <a:effectLst>
                  <a:outerShdw blurRad="38100" dist="38100" dir="2700000" algn="tl">
                    <a:srgbClr val="C0C0C0"/>
                  </a:outerShdw>
                </a:effectLst>
                <a:latin typeface="Tahoma" pitchFamily="34" charset="0"/>
              </a:rPr>
              <a:t>Executive Director for Facilities and Strategic Planning </a:t>
            </a:r>
          </a:p>
          <a:p>
            <a:pPr algn="ctr">
              <a:spcBef>
                <a:spcPct val="20000"/>
              </a:spcBef>
              <a:buClr>
                <a:schemeClr val="hlink"/>
              </a:buClr>
              <a:buSzPct val="120000"/>
            </a:pPr>
            <a:r>
              <a:rPr lang="en-US" sz="1200" b="0">
                <a:solidFill>
                  <a:srgbClr val="000000"/>
                </a:solidFill>
                <a:effectLst>
                  <a:outerShdw blurRad="38100" dist="38100" dir="2700000" algn="tl">
                    <a:srgbClr val="C0C0C0"/>
                  </a:outerShdw>
                </a:effectLst>
                <a:latin typeface="Tahoma" pitchFamily="34" charset="0"/>
              </a:rPr>
              <a:t>and</a:t>
            </a:r>
          </a:p>
          <a:p>
            <a:pPr algn="ctr">
              <a:spcBef>
                <a:spcPct val="20000"/>
              </a:spcBef>
              <a:buClr>
                <a:schemeClr val="hlink"/>
              </a:buClr>
              <a:buSzPct val="120000"/>
            </a:pPr>
            <a:r>
              <a:rPr lang="en-US" sz="1200" b="0">
                <a:solidFill>
                  <a:srgbClr val="000000"/>
                </a:solidFill>
                <a:effectLst>
                  <a:outerShdw blurRad="38100" dist="38100" dir="2700000" algn="tl">
                    <a:srgbClr val="C0C0C0"/>
                  </a:outerShdw>
                </a:effectLst>
                <a:latin typeface="Tahoma" pitchFamily="34" charset="0"/>
              </a:rPr>
              <a:t>Chief, Radar Research &amp; Development Division</a:t>
            </a:r>
            <a:r>
              <a:rPr lang="en-US" sz="1600" b="0">
                <a:solidFill>
                  <a:schemeClr val="accent1"/>
                </a:solidFill>
                <a:effectLst>
                  <a:outerShdw blurRad="38100" dist="38100" dir="2700000" algn="tl">
                    <a:srgbClr val="C0C0C0"/>
                  </a:outerShdw>
                </a:effectLst>
                <a:latin typeface="Tahoma" pitchFamily="34" charset="0"/>
              </a:rPr>
              <a:t> </a:t>
            </a:r>
          </a:p>
          <a:p>
            <a:pPr eaLnBrk="0" hangingPunct="0">
              <a:spcBef>
                <a:spcPct val="50000"/>
              </a:spcBef>
            </a:pPr>
            <a:endParaRPr lang="en-US" b="0">
              <a:solidFill>
                <a:schemeClr val="accent1"/>
              </a:solidFill>
              <a:latin typeface="Tahoma" pitchFamily="34" charset="0"/>
            </a:endParaRPr>
          </a:p>
        </p:txBody>
      </p:sp>
      <p:sp>
        <p:nvSpPr>
          <p:cNvPr id="68614" name="WordArt 6"/>
          <p:cNvSpPr>
            <a:spLocks noChangeArrowheads="1" noChangeShapeType="1" noTextEdit="1"/>
          </p:cNvSpPr>
          <p:nvPr/>
        </p:nvSpPr>
        <p:spPr bwMode="auto">
          <a:xfrm>
            <a:off x="685800" y="152400"/>
            <a:ext cx="7858125" cy="12573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3333CC"/>
                  </a:solidFill>
                  <a:round/>
                  <a:headEnd/>
                  <a:tailEnd/>
                </a:ln>
                <a:solidFill>
                  <a:schemeClr val="bg2"/>
                </a:solidFill>
                <a:effectLst>
                  <a:outerShdw dist="45791" dir="2021404" algn="ctr" rotWithShape="0">
                    <a:srgbClr val="9999FF"/>
                  </a:outerShdw>
                </a:effectLst>
                <a:latin typeface="Arial Black"/>
              </a:rPr>
              <a:t>Looking to the Future</a:t>
            </a:r>
          </a:p>
          <a:p>
            <a:pPr algn="ctr"/>
            <a:r>
              <a:rPr lang="en-US" sz="3600" kern="10" dirty="0" smtClean="0">
                <a:ln w="12700">
                  <a:solidFill>
                    <a:srgbClr val="3333CC"/>
                  </a:solidFill>
                  <a:round/>
                  <a:headEnd/>
                  <a:tailEnd/>
                </a:ln>
                <a:solidFill>
                  <a:schemeClr val="bg2"/>
                </a:solidFill>
                <a:effectLst>
                  <a:outerShdw dist="45791" dir="2021404" algn="ctr" rotWithShape="0">
                    <a:srgbClr val="9999FF"/>
                  </a:outerShdw>
                </a:effectLst>
                <a:latin typeface="Arial Black"/>
              </a:rPr>
              <a:t>Radar Research</a:t>
            </a:r>
            <a:endParaRPr lang="en-US" sz="3600" kern="10" dirty="0">
              <a:ln w="12700">
                <a:solidFill>
                  <a:srgbClr val="3333CC"/>
                </a:solidFill>
                <a:round/>
                <a:headEnd/>
                <a:tailEnd/>
              </a:ln>
              <a:solidFill>
                <a:schemeClr val="bg2"/>
              </a:solidFill>
              <a:effectLst>
                <a:outerShdw dist="45791" dir="2021404" algn="ctr" rotWithShape="0">
                  <a:srgbClr val="9999FF"/>
                </a:outerShdw>
              </a:effectLst>
              <a:latin typeface="Arial Black"/>
            </a:endParaRPr>
          </a:p>
        </p:txBody>
      </p:sp>
      <p:sp>
        <p:nvSpPr>
          <p:cNvPr id="68615" name="Text Box 7"/>
          <p:cNvSpPr txBox="1">
            <a:spLocks noChangeArrowheads="1"/>
          </p:cNvSpPr>
          <p:nvPr/>
        </p:nvSpPr>
        <p:spPr bwMode="auto">
          <a:xfrm>
            <a:off x="3733800" y="1524000"/>
            <a:ext cx="1845313" cy="369332"/>
          </a:xfrm>
          <a:prstGeom prst="rect">
            <a:avLst/>
          </a:prstGeom>
          <a:noFill/>
          <a:ln w="9525">
            <a:noFill/>
            <a:miter lim="800000"/>
            <a:headEnd/>
            <a:tailEnd/>
          </a:ln>
          <a:effectLst/>
        </p:spPr>
        <p:txBody>
          <a:bodyPr wrap="none">
            <a:spAutoFit/>
          </a:bodyPr>
          <a:lstStyle/>
          <a:p>
            <a:pPr eaLnBrk="0" hangingPunct="0"/>
            <a:r>
              <a:rPr lang="en-US" b="0" dirty="0">
                <a:latin typeface="Tahoma" pitchFamily="34" charset="0"/>
              </a:rPr>
              <a:t>Presentation </a:t>
            </a:r>
            <a:r>
              <a:rPr lang="en-US" b="0" dirty="0" smtClean="0">
                <a:latin typeface="Tahoma" pitchFamily="34" charset="0"/>
              </a:rPr>
              <a:t>For</a:t>
            </a:r>
            <a:endParaRPr lang="en-US" b="0" dirty="0">
              <a:latin typeface="Tahoma" pitchFamily="34" charset="0"/>
            </a:endParaRPr>
          </a:p>
        </p:txBody>
      </p:sp>
      <p:sp>
        <p:nvSpPr>
          <p:cNvPr id="68616" name="Text Box 8"/>
          <p:cNvSpPr txBox="1">
            <a:spLocks noChangeArrowheads="1"/>
          </p:cNvSpPr>
          <p:nvPr/>
        </p:nvSpPr>
        <p:spPr bwMode="auto">
          <a:xfrm>
            <a:off x="2209800" y="1828800"/>
            <a:ext cx="4995278" cy="584775"/>
          </a:xfrm>
          <a:prstGeom prst="rect">
            <a:avLst/>
          </a:prstGeom>
          <a:noFill/>
          <a:ln w="9525">
            <a:noFill/>
            <a:miter lim="800000"/>
            <a:headEnd/>
            <a:tailEnd/>
          </a:ln>
          <a:effectLst/>
        </p:spPr>
        <p:txBody>
          <a:bodyPr wrap="none">
            <a:spAutoFit/>
          </a:bodyPr>
          <a:lstStyle/>
          <a:p>
            <a:pPr eaLnBrk="0" hangingPunct="0"/>
            <a:r>
              <a:rPr lang="en-US" sz="3200" b="1" i="1" dirty="0" smtClean="0">
                <a:latin typeface="Tahoma" pitchFamily="34" charset="0"/>
              </a:rPr>
              <a:t>The </a:t>
            </a:r>
            <a:r>
              <a:rPr lang="en-US" sz="3200" b="1" i="1" dirty="0" err="1" smtClean="0">
                <a:latin typeface="Tahoma" pitchFamily="34" charset="0"/>
              </a:rPr>
              <a:t>Kimpel</a:t>
            </a:r>
            <a:r>
              <a:rPr lang="en-US" sz="3200" b="1" i="1" dirty="0" smtClean="0">
                <a:latin typeface="Tahoma" pitchFamily="34" charset="0"/>
              </a:rPr>
              <a:t> Symposium</a:t>
            </a:r>
            <a:endParaRPr lang="en-US" sz="3200" b="1" i="1" dirty="0">
              <a:latin typeface="Tahoma" pitchFamily="34" charset="0"/>
            </a:endParaRPr>
          </a:p>
        </p:txBody>
      </p:sp>
      <p:sp>
        <p:nvSpPr>
          <p:cNvPr id="68617" name="Text Box 9"/>
          <p:cNvSpPr txBox="1">
            <a:spLocks noChangeArrowheads="1"/>
          </p:cNvSpPr>
          <p:nvPr/>
        </p:nvSpPr>
        <p:spPr bwMode="auto">
          <a:xfrm>
            <a:off x="4114800" y="6491288"/>
            <a:ext cx="1237839" cy="369332"/>
          </a:xfrm>
          <a:prstGeom prst="rect">
            <a:avLst/>
          </a:prstGeom>
          <a:noFill/>
          <a:ln w="9525">
            <a:noFill/>
            <a:miter lim="800000"/>
            <a:headEnd/>
            <a:tailEnd/>
          </a:ln>
          <a:effectLst/>
        </p:spPr>
        <p:txBody>
          <a:bodyPr wrap="none">
            <a:spAutoFit/>
          </a:bodyPr>
          <a:lstStyle/>
          <a:p>
            <a:pPr eaLnBrk="0" hangingPunct="0"/>
            <a:r>
              <a:rPr lang="en-US" b="0" dirty="0" smtClean="0">
                <a:latin typeface="Tahoma" pitchFamily="34" charset="0"/>
              </a:rPr>
              <a:t>June 2010</a:t>
            </a:r>
            <a:endParaRPr lang="en-US" b="0" dirty="0">
              <a:latin typeface="Tahoma" pitchFamily="34" charset="0"/>
            </a:endParaRPr>
          </a:p>
        </p:txBody>
      </p:sp>
      <p:pic>
        <p:nvPicPr>
          <p:cNvPr id="10" name="Picture 9" descr="Kimpel Head Shot.jpg"/>
          <p:cNvPicPr>
            <a:picLocks noChangeAspect="1"/>
          </p:cNvPicPr>
          <p:nvPr/>
        </p:nvPicPr>
        <p:blipFill>
          <a:blip r:embed="rId6" cstate="print"/>
          <a:stretch>
            <a:fillRect/>
          </a:stretch>
        </p:blipFill>
        <p:spPr>
          <a:xfrm>
            <a:off x="7315200" y="1600200"/>
            <a:ext cx="1219200" cy="1828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p:cTn id="7" dur="1000" fill="hold"/>
                                        <p:tgtEl>
                                          <p:spTgt spid="68611"/>
                                        </p:tgtEl>
                                        <p:attrNameLst>
                                          <p:attrName>ppt_w</p:attrName>
                                        </p:attrNameLst>
                                      </p:cBhvr>
                                      <p:tavLst>
                                        <p:tav tm="0">
                                          <p:val>
                                            <p:fltVal val="0"/>
                                          </p:val>
                                        </p:tav>
                                        <p:tav tm="100000">
                                          <p:val>
                                            <p:strVal val="#ppt_w"/>
                                          </p:val>
                                        </p:tav>
                                      </p:tavLst>
                                    </p:anim>
                                    <p:anim calcmode="lin" valueType="num">
                                      <p:cBhvr>
                                        <p:cTn id="8" dur="1000" fill="hold"/>
                                        <p:tgtEl>
                                          <p:spTgt spid="68611"/>
                                        </p:tgtEl>
                                        <p:attrNameLst>
                                          <p:attrName>ppt_h</p:attrName>
                                        </p:attrNameLst>
                                      </p:cBhvr>
                                      <p:tavLst>
                                        <p:tav tm="0">
                                          <p:val>
                                            <p:fltVal val="0"/>
                                          </p:val>
                                        </p:tav>
                                        <p:tav tm="100000">
                                          <p:val>
                                            <p:strVal val="#ppt_h"/>
                                          </p:val>
                                        </p:tav>
                                      </p:tavLst>
                                    </p:anim>
                                    <p:anim calcmode="lin" valueType="num">
                                      <p:cBhvr>
                                        <p:cTn id="9" dur="1000" fill="hold"/>
                                        <p:tgtEl>
                                          <p:spTgt spid="686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86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fanfar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8610600" y="6886575"/>
            <a:ext cx="533400" cy="304800"/>
          </a:xfrm>
          <a:prstGeom prst="rect">
            <a:avLst/>
          </a:prstGeom>
          <a:noFill/>
          <a:ln w="9525">
            <a:noFill/>
            <a:miter lim="800000"/>
            <a:headEnd/>
            <a:tailEnd/>
          </a:ln>
        </p:spPr>
        <p:txBody>
          <a:bodyPr anchor="ctr"/>
          <a:lstStyle/>
          <a:p>
            <a:pPr algn="ctr">
              <a:defRPr/>
            </a:pPr>
            <a:fld id="{47AA2650-96D7-4A02-AA05-96FD9B6078BB}" type="slidenum">
              <a:rPr lang="en-US" sz="1200">
                <a:solidFill>
                  <a:schemeClr val="bg1"/>
                </a:solidFill>
                <a:latin typeface="+mn-lt"/>
              </a:rPr>
              <a:pPr algn="ctr">
                <a:defRPr/>
              </a:pPr>
              <a:t>10</a:t>
            </a:fld>
            <a:endParaRPr lang="en-US" sz="1200">
              <a:solidFill>
                <a:schemeClr val="bg1"/>
              </a:solidFill>
              <a:latin typeface="+mn-lt"/>
            </a:endParaRPr>
          </a:p>
        </p:txBody>
      </p:sp>
      <p:sp>
        <p:nvSpPr>
          <p:cNvPr id="18435" name="Title 1"/>
          <p:cNvSpPr>
            <a:spLocks noGrp="1"/>
          </p:cNvSpPr>
          <p:nvPr>
            <p:ph type="title" idx="4294967295"/>
          </p:nvPr>
        </p:nvSpPr>
        <p:spPr/>
        <p:txBody>
          <a:bodyPr/>
          <a:lstStyle/>
          <a:p>
            <a:r>
              <a:rPr lang="en-US" sz="4000" smtClean="0"/>
              <a:t>ADAPTS Performance</a:t>
            </a:r>
            <a:r>
              <a:rPr lang="en-US" sz="3600" smtClean="0"/>
              <a:t/>
            </a:r>
            <a:br>
              <a:rPr lang="en-US" sz="3600" smtClean="0"/>
            </a:br>
            <a:r>
              <a:rPr lang="en-US" sz="1800" smtClean="0"/>
              <a:t>Quantitative Evaluation</a:t>
            </a:r>
            <a:endParaRPr lang="en-US" sz="1600" smtClean="0"/>
          </a:p>
        </p:txBody>
      </p:sp>
      <p:grpSp>
        <p:nvGrpSpPr>
          <p:cNvPr id="2" name="Group 4"/>
          <p:cNvGrpSpPr>
            <a:grpSpLocks/>
          </p:cNvGrpSpPr>
          <p:nvPr/>
        </p:nvGrpSpPr>
        <p:grpSpPr bwMode="auto">
          <a:xfrm>
            <a:off x="1443038" y="914400"/>
            <a:ext cx="6677025" cy="5715000"/>
            <a:chOff x="-30" y="96"/>
            <a:chExt cx="4234" cy="3678"/>
          </a:xfrm>
        </p:grpSpPr>
        <p:grpSp>
          <p:nvGrpSpPr>
            <p:cNvPr id="3" name="Group 5"/>
            <p:cNvGrpSpPr>
              <a:grpSpLocks/>
            </p:cNvGrpSpPr>
            <p:nvPr/>
          </p:nvGrpSpPr>
          <p:grpSpPr bwMode="auto">
            <a:xfrm>
              <a:off x="-30" y="96"/>
              <a:ext cx="4234" cy="3678"/>
              <a:chOff x="-30" y="96"/>
              <a:chExt cx="4234" cy="3678"/>
            </a:xfrm>
          </p:grpSpPr>
          <p:grpSp>
            <p:nvGrpSpPr>
              <p:cNvPr id="4" name="Group 6"/>
              <p:cNvGrpSpPr>
                <a:grpSpLocks/>
              </p:cNvGrpSpPr>
              <p:nvPr/>
            </p:nvGrpSpPr>
            <p:grpSpPr bwMode="auto">
              <a:xfrm>
                <a:off x="-30" y="96"/>
                <a:ext cx="4234" cy="3678"/>
                <a:chOff x="-30" y="96"/>
                <a:chExt cx="4234" cy="3678"/>
              </a:xfrm>
            </p:grpSpPr>
            <p:grpSp>
              <p:nvGrpSpPr>
                <p:cNvPr id="5" name="Group 7"/>
                <p:cNvGrpSpPr>
                  <a:grpSpLocks/>
                </p:cNvGrpSpPr>
                <p:nvPr/>
              </p:nvGrpSpPr>
              <p:grpSpPr bwMode="auto">
                <a:xfrm>
                  <a:off x="336" y="96"/>
                  <a:ext cx="3605" cy="2469"/>
                  <a:chOff x="288" y="336"/>
                  <a:chExt cx="3605" cy="2469"/>
                </a:xfrm>
              </p:grpSpPr>
              <p:grpSp>
                <p:nvGrpSpPr>
                  <p:cNvPr id="6" name="Group 8"/>
                  <p:cNvGrpSpPr>
                    <a:grpSpLocks/>
                  </p:cNvGrpSpPr>
                  <p:nvPr/>
                </p:nvGrpSpPr>
                <p:grpSpPr bwMode="auto">
                  <a:xfrm>
                    <a:off x="288" y="336"/>
                    <a:ext cx="3605" cy="2364"/>
                    <a:chOff x="288" y="336"/>
                    <a:chExt cx="3605" cy="2364"/>
                  </a:xfrm>
                </p:grpSpPr>
                <p:pic>
                  <p:nvPicPr>
                    <p:cNvPr id="18486" name="Picture 9" descr="ADAPTS"/>
                    <p:cNvPicPr>
                      <a:picLocks noChangeAspect="1" noChangeArrowheads="1"/>
                    </p:cNvPicPr>
                    <p:nvPr/>
                  </p:nvPicPr>
                  <p:blipFill>
                    <a:blip r:embed="rId3" cstate="print"/>
                    <a:srcRect t="10843" r="4182" b="9782"/>
                    <a:stretch>
                      <a:fillRect/>
                    </a:stretch>
                  </p:blipFill>
                  <p:spPr bwMode="auto">
                    <a:xfrm>
                      <a:off x="288" y="336"/>
                      <a:ext cx="3605" cy="2304"/>
                    </a:xfrm>
                    <a:prstGeom prst="rect">
                      <a:avLst/>
                    </a:prstGeom>
                    <a:noFill/>
                    <a:ln w="9525">
                      <a:noFill/>
                      <a:miter lim="800000"/>
                      <a:headEnd/>
                      <a:tailEnd/>
                    </a:ln>
                  </p:spPr>
                </p:pic>
                <p:sp>
                  <p:nvSpPr>
                    <p:cNvPr id="18487" name="Rectangle 10"/>
                    <p:cNvSpPr>
                      <a:spLocks noChangeArrowheads="1"/>
                    </p:cNvSpPr>
                    <p:nvPr/>
                  </p:nvSpPr>
                  <p:spPr bwMode="auto">
                    <a:xfrm>
                      <a:off x="576" y="2556"/>
                      <a:ext cx="3312" cy="144"/>
                    </a:xfrm>
                    <a:prstGeom prst="rect">
                      <a:avLst/>
                    </a:prstGeom>
                    <a:solidFill>
                      <a:schemeClr val="bg1"/>
                    </a:solidFill>
                    <a:ln w="9525">
                      <a:noFill/>
                      <a:miter lim="800000"/>
                      <a:headEnd/>
                      <a:tailEnd/>
                    </a:ln>
                  </p:spPr>
                  <p:txBody>
                    <a:bodyPr wrap="none" anchor="ctr"/>
                    <a:lstStyle/>
                    <a:p>
                      <a:endParaRPr lang="en-US"/>
                    </a:p>
                  </p:txBody>
                </p:sp>
              </p:grpSp>
              <p:sp>
                <p:nvSpPr>
                  <p:cNvPr id="18471" name="Text Box 11"/>
                  <p:cNvSpPr txBox="1">
                    <a:spLocks noChangeArrowheads="1"/>
                  </p:cNvSpPr>
                  <p:nvPr/>
                </p:nvSpPr>
                <p:spPr bwMode="auto">
                  <a:xfrm>
                    <a:off x="540" y="2497"/>
                    <a:ext cx="480" cy="176"/>
                  </a:xfrm>
                  <a:prstGeom prst="rect">
                    <a:avLst/>
                  </a:prstGeom>
                  <a:noFill/>
                  <a:ln w="9525">
                    <a:noFill/>
                    <a:miter lim="800000"/>
                    <a:headEnd/>
                    <a:tailEnd/>
                  </a:ln>
                </p:spPr>
                <p:txBody>
                  <a:bodyPr>
                    <a:spAutoFit/>
                  </a:bodyPr>
                  <a:lstStyle/>
                  <a:p>
                    <a:pPr>
                      <a:spcBef>
                        <a:spcPct val="50000"/>
                      </a:spcBef>
                    </a:pPr>
                    <a:r>
                      <a:rPr lang="en-US" sz="1200" b="1"/>
                      <a:t>0040:59</a:t>
                    </a:r>
                  </a:p>
                </p:txBody>
              </p:sp>
              <p:sp>
                <p:nvSpPr>
                  <p:cNvPr id="18472" name="Text Box 12"/>
                  <p:cNvSpPr txBox="1">
                    <a:spLocks noChangeArrowheads="1"/>
                  </p:cNvSpPr>
                  <p:nvPr/>
                </p:nvSpPr>
                <p:spPr bwMode="auto">
                  <a:xfrm>
                    <a:off x="1176" y="2497"/>
                    <a:ext cx="480" cy="176"/>
                  </a:xfrm>
                  <a:prstGeom prst="rect">
                    <a:avLst/>
                  </a:prstGeom>
                  <a:noFill/>
                  <a:ln w="9525">
                    <a:noFill/>
                    <a:miter lim="800000"/>
                    <a:headEnd/>
                    <a:tailEnd/>
                  </a:ln>
                </p:spPr>
                <p:txBody>
                  <a:bodyPr>
                    <a:spAutoFit/>
                  </a:bodyPr>
                  <a:lstStyle/>
                  <a:p>
                    <a:pPr>
                      <a:spcBef>
                        <a:spcPct val="50000"/>
                      </a:spcBef>
                    </a:pPr>
                    <a:r>
                      <a:rPr lang="en-US" sz="1200" b="1"/>
                      <a:t>0104:35</a:t>
                    </a:r>
                  </a:p>
                </p:txBody>
              </p:sp>
              <p:sp>
                <p:nvSpPr>
                  <p:cNvPr id="18473" name="Text Box 13"/>
                  <p:cNvSpPr txBox="1">
                    <a:spLocks noChangeArrowheads="1"/>
                  </p:cNvSpPr>
                  <p:nvPr/>
                </p:nvSpPr>
                <p:spPr bwMode="auto">
                  <a:xfrm>
                    <a:off x="1824" y="2497"/>
                    <a:ext cx="480" cy="176"/>
                  </a:xfrm>
                  <a:prstGeom prst="rect">
                    <a:avLst/>
                  </a:prstGeom>
                  <a:noFill/>
                  <a:ln w="9525">
                    <a:noFill/>
                    <a:miter lim="800000"/>
                    <a:headEnd/>
                    <a:tailEnd/>
                  </a:ln>
                </p:spPr>
                <p:txBody>
                  <a:bodyPr>
                    <a:spAutoFit/>
                  </a:bodyPr>
                  <a:lstStyle/>
                  <a:p>
                    <a:pPr>
                      <a:spcBef>
                        <a:spcPct val="50000"/>
                      </a:spcBef>
                    </a:pPr>
                    <a:r>
                      <a:rPr lang="en-US" sz="1200" b="1"/>
                      <a:t>0129:24</a:t>
                    </a:r>
                  </a:p>
                </p:txBody>
              </p:sp>
              <p:sp>
                <p:nvSpPr>
                  <p:cNvPr id="18474" name="Text Box 14"/>
                  <p:cNvSpPr txBox="1">
                    <a:spLocks noChangeArrowheads="1"/>
                  </p:cNvSpPr>
                  <p:nvPr/>
                </p:nvSpPr>
                <p:spPr bwMode="auto">
                  <a:xfrm>
                    <a:off x="2460" y="2497"/>
                    <a:ext cx="480" cy="176"/>
                  </a:xfrm>
                  <a:prstGeom prst="rect">
                    <a:avLst/>
                  </a:prstGeom>
                  <a:noFill/>
                  <a:ln w="9525">
                    <a:noFill/>
                    <a:miter lim="800000"/>
                    <a:headEnd/>
                    <a:tailEnd/>
                  </a:ln>
                </p:spPr>
                <p:txBody>
                  <a:bodyPr>
                    <a:spAutoFit/>
                  </a:bodyPr>
                  <a:lstStyle/>
                  <a:p>
                    <a:pPr>
                      <a:spcBef>
                        <a:spcPct val="50000"/>
                      </a:spcBef>
                    </a:pPr>
                    <a:r>
                      <a:rPr lang="en-US" sz="1200" b="1"/>
                      <a:t>0154:27</a:t>
                    </a:r>
                  </a:p>
                </p:txBody>
              </p:sp>
              <p:sp>
                <p:nvSpPr>
                  <p:cNvPr id="18475" name="Text Box 15"/>
                  <p:cNvSpPr txBox="1">
                    <a:spLocks noChangeArrowheads="1"/>
                  </p:cNvSpPr>
                  <p:nvPr/>
                </p:nvSpPr>
                <p:spPr bwMode="auto">
                  <a:xfrm>
                    <a:off x="3102" y="2497"/>
                    <a:ext cx="480" cy="176"/>
                  </a:xfrm>
                  <a:prstGeom prst="rect">
                    <a:avLst/>
                  </a:prstGeom>
                  <a:noFill/>
                  <a:ln w="9525">
                    <a:noFill/>
                    <a:miter lim="800000"/>
                    <a:headEnd/>
                    <a:tailEnd/>
                  </a:ln>
                </p:spPr>
                <p:txBody>
                  <a:bodyPr>
                    <a:spAutoFit/>
                  </a:bodyPr>
                  <a:lstStyle/>
                  <a:p>
                    <a:pPr>
                      <a:spcBef>
                        <a:spcPct val="50000"/>
                      </a:spcBef>
                    </a:pPr>
                    <a:r>
                      <a:rPr lang="en-US" sz="1200" b="1"/>
                      <a:t>0217:27</a:t>
                    </a:r>
                  </a:p>
                </p:txBody>
              </p:sp>
              <p:sp>
                <p:nvSpPr>
                  <p:cNvPr id="18476" name="Text Box 16"/>
                  <p:cNvSpPr txBox="1">
                    <a:spLocks noChangeArrowheads="1"/>
                  </p:cNvSpPr>
                  <p:nvPr/>
                </p:nvSpPr>
                <p:spPr bwMode="auto">
                  <a:xfrm>
                    <a:off x="1752" y="2628"/>
                    <a:ext cx="672" cy="177"/>
                  </a:xfrm>
                  <a:prstGeom prst="rect">
                    <a:avLst/>
                  </a:prstGeom>
                  <a:noFill/>
                  <a:ln w="9525">
                    <a:noFill/>
                    <a:miter lim="800000"/>
                    <a:headEnd/>
                    <a:tailEnd/>
                  </a:ln>
                </p:spPr>
                <p:txBody>
                  <a:bodyPr>
                    <a:spAutoFit/>
                  </a:bodyPr>
                  <a:lstStyle/>
                  <a:p>
                    <a:pPr>
                      <a:spcBef>
                        <a:spcPct val="50000"/>
                      </a:spcBef>
                    </a:pPr>
                    <a:r>
                      <a:rPr lang="en-US" sz="1200" b="1"/>
                      <a:t>Time (UTC)</a:t>
                    </a:r>
                  </a:p>
                </p:txBody>
              </p:sp>
              <p:sp>
                <p:nvSpPr>
                  <p:cNvPr id="18477" name="Text Box 17"/>
                  <p:cNvSpPr txBox="1">
                    <a:spLocks noChangeArrowheads="1"/>
                  </p:cNvSpPr>
                  <p:nvPr/>
                </p:nvSpPr>
                <p:spPr bwMode="auto">
                  <a:xfrm rot="-5400000">
                    <a:off x="-273" y="1430"/>
                    <a:ext cx="1392" cy="174"/>
                  </a:xfrm>
                  <a:prstGeom prst="rect">
                    <a:avLst/>
                  </a:prstGeom>
                  <a:solidFill>
                    <a:schemeClr val="bg1"/>
                  </a:solidFill>
                  <a:ln w="9525">
                    <a:noFill/>
                    <a:miter lim="800000"/>
                    <a:headEnd/>
                    <a:tailEnd/>
                  </a:ln>
                </p:spPr>
                <p:txBody>
                  <a:bodyPr>
                    <a:spAutoFit/>
                  </a:bodyPr>
                  <a:lstStyle/>
                  <a:p>
                    <a:pPr>
                      <a:spcBef>
                        <a:spcPct val="50000"/>
                      </a:spcBef>
                    </a:pPr>
                    <a:r>
                      <a:rPr lang="en-US" sz="1200" b="1"/>
                      <a:t>Temporal Resolution (min)</a:t>
                    </a:r>
                  </a:p>
                </p:txBody>
              </p:sp>
              <p:sp>
                <p:nvSpPr>
                  <p:cNvPr id="18478" name="Rectangle 18"/>
                  <p:cNvSpPr>
                    <a:spLocks noChangeArrowheads="1"/>
                  </p:cNvSpPr>
                  <p:nvPr/>
                </p:nvSpPr>
                <p:spPr bwMode="auto">
                  <a:xfrm>
                    <a:off x="498" y="444"/>
                    <a:ext cx="96" cy="2064"/>
                  </a:xfrm>
                  <a:prstGeom prst="rect">
                    <a:avLst/>
                  </a:prstGeom>
                  <a:solidFill>
                    <a:schemeClr val="bg1"/>
                  </a:solidFill>
                  <a:ln w="9525">
                    <a:noFill/>
                    <a:miter lim="800000"/>
                    <a:headEnd/>
                    <a:tailEnd/>
                  </a:ln>
                </p:spPr>
                <p:txBody>
                  <a:bodyPr wrap="none" anchor="ctr"/>
                  <a:lstStyle/>
                  <a:p>
                    <a:endParaRPr lang="en-US"/>
                  </a:p>
                </p:txBody>
              </p:sp>
              <p:sp>
                <p:nvSpPr>
                  <p:cNvPr id="18479" name="Text Box 19"/>
                  <p:cNvSpPr txBox="1">
                    <a:spLocks noChangeArrowheads="1"/>
                  </p:cNvSpPr>
                  <p:nvPr/>
                </p:nvSpPr>
                <p:spPr bwMode="auto">
                  <a:xfrm rot="-5400000">
                    <a:off x="426" y="2346"/>
                    <a:ext cx="282" cy="173"/>
                  </a:xfrm>
                  <a:prstGeom prst="rect">
                    <a:avLst/>
                  </a:prstGeom>
                  <a:noFill/>
                  <a:ln w="9525">
                    <a:noFill/>
                    <a:miter lim="800000"/>
                    <a:headEnd/>
                    <a:tailEnd/>
                  </a:ln>
                </p:spPr>
                <p:txBody>
                  <a:bodyPr>
                    <a:spAutoFit/>
                  </a:bodyPr>
                  <a:lstStyle/>
                  <a:p>
                    <a:pPr>
                      <a:spcBef>
                        <a:spcPct val="50000"/>
                      </a:spcBef>
                    </a:pPr>
                    <a:r>
                      <a:rPr lang="en-US" sz="1200" b="1"/>
                      <a:t>0.9</a:t>
                    </a:r>
                  </a:p>
                </p:txBody>
              </p:sp>
              <p:sp>
                <p:nvSpPr>
                  <p:cNvPr id="18480" name="Text Box 20"/>
                  <p:cNvSpPr txBox="1">
                    <a:spLocks noChangeArrowheads="1"/>
                  </p:cNvSpPr>
                  <p:nvPr/>
                </p:nvSpPr>
                <p:spPr bwMode="auto">
                  <a:xfrm rot="-5400000">
                    <a:off x="423" y="1992"/>
                    <a:ext cx="288" cy="173"/>
                  </a:xfrm>
                  <a:prstGeom prst="rect">
                    <a:avLst/>
                  </a:prstGeom>
                  <a:noFill/>
                  <a:ln w="9525">
                    <a:noFill/>
                    <a:miter lim="800000"/>
                    <a:headEnd/>
                    <a:tailEnd/>
                  </a:ln>
                </p:spPr>
                <p:txBody>
                  <a:bodyPr>
                    <a:spAutoFit/>
                  </a:bodyPr>
                  <a:lstStyle/>
                  <a:p>
                    <a:pPr>
                      <a:spcBef>
                        <a:spcPct val="50000"/>
                      </a:spcBef>
                    </a:pPr>
                    <a:r>
                      <a:rPr lang="en-US" sz="1200" b="1"/>
                      <a:t>1.0</a:t>
                    </a:r>
                  </a:p>
                </p:txBody>
              </p:sp>
              <p:sp>
                <p:nvSpPr>
                  <p:cNvPr id="18481" name="Text Box 21"/>
                  <p:cNvSpPr txBox="1">
                    <a:spLocks noChangeArrowheads="1"/>
                  </p:cNvSpPr>
                  <p:nvPr/>
                </p:nvSpPr>
                <p:spPr bwMode="auto">
                  <a:xfrm rot="-5400000">
                    <a:off x="423" y="1620"/>
                    <a:ext cx="288" cy="173"/>
                  </a:xfrm>
                  <a:prstGeom prst="rect">
                    <a:avLst/>
                  </a:prstGeom>
                  <a:noFill/>
                  <a:ln w="9525">
                    <a:noFill/>
                    <a:miter lim="800000"/>
                    <a:headEnd/>
                    <a:tailEnd/>
                  </a:ln>
                </p:spPr>
                <p:txBody>
                  <a:bodyPr>
                    <a:spAutoFit/>
                  </a:bodyPr>
                  <a:lstStyle/>
                  <a:p>
                    <a:pPr>
                      <a:spcBef>
                        <a:spcPct val="50000"/>
                      </a:spcBef>
                    </a:pPr>
                    <a:r>
                      <a:rPr lang="en-US" sz="1200" b="1"/>
                      <a:t>1.1</a:t>
                    </a:r>
                  </a:p>
                </p:txBody>
              </p:sp>
              <p:sp>
                <p:nvSpPr>
                  <p:cNvPr id="18482" name="Text Box 22"/>
                  <p:cNvSpPr txBox="1">
                    <a:spLocks noChangeArrowheads="1"/>
                  </p:cNvSpPr>
                  <p:nvPr/>
                </p:nvSpPr>
                <p:spPr bwMode="auto">
                  <a:xfrm rot="-5400000">
                    <a:off x="423" y="1260"/>
                    <a:ext cx="288" cy="173"/>
                  </a:xfrm>
                  <a:prstGeom prst="rect">
                    <a:avLst/>
                  </a:prstGeom>
                  <a:noFill/>
                  <a:ln w="9525">
                    <a:noFill/>
                    <a:miter lim="800000"/>
                    <a:headEnd/>
                    <a:tailEnd/>
                  </a:ln>
                </p:spPr>
                <p:txBody>
                  <a:bodyPr>
                    <a:spAutoFit/>
                  </a:bodyPr>
                  <a:lstStyle/>
                  <a:p>
                    <a:pPr>
                      <a:spcBef>
                        <a:spcPct val="50000"/>
                      </a:spcBef>
                    </a:pPr>
                    <a:r>
                      <a:rPr lang="en-US" sz="1200" b="1"/>
                      <a:t>1.2</a:t>
                    </a:r>
                  </a:p>
                </p:txBody>
              </p:sp>
              <p:sp>
                <p:nvSpPr>
                  <p:cNvPr id="18483" name="Text Box 23"/>
                  <p:cNvSpPr txBox="1">
                    <a:spLocks noChangeArrowheads="1"/>
                  </p:cNvSpPr>
                  <p:nvPr/>
                </p:nvSpPr>
                <p:spPr bwMode="auto">
                  <a:xfrm rot="-5400000">
                    <a:off x="423" y="894"/>
                    <a:ext cx="288" cy="173"/>
                  </a:xfrm>
                  <a:prstGeom prst="rect">
                    <a:avLst/>
                  </a:prstGeom>
                  <a:noFill/>
                  <a:ln w="9525">
                    <a:noFill/>
                    <a:miter lim="800000"/>
                    <a:headEnd/>
                    <a:tailEnd/>
                  </a:ln>
                </p:spPr>
                <p:txBody>
                  <a:bodyPr>
                    <a:spAutoFit/>
                  </a:bodyPr>
                  <a:lstStyle/>
                  <a:p>
                    <a:pPr>
                      <a:spcBef>
                        <a:spcPct val="50000"/>
                      </a:spcBef>
                    </a:pPr>
                    <a:r>
                      <a:rPr lang="en-US" sz="1200" b="1"/>
                      <a:t>1.3</a:t>
                    </a:r>
                  </a:p>
                </p:txBody>
              </p:sp>
              <p:sp>
                <p:nvSpPr>
                  <p:cNvPr id="18484" name="Text Box 24"/>
                  <p:cNvSpPr txBox="1">
                    <a:spLocks noChangeArrowheads="1"/>
                  </p:cNvSpPr>
                  <p:nvPr/>
                </p:nvSpPr>
                <p:spPr bwMode="auto">
                  <a:xfrm rot="-5400000">
                    <a:off x="423" y="537"/>
                    <a:ext cx="288" cy="173"/>
                  </a:xfrm>
                  <a:prstGeom prst="rect">
                    <a:avLst/>
                  </a:prstGeom>
                  <a:noFill/>
                  <a:ln w="9525">
                    <a:noFill/>
                    <a:miter lim="800000"/>
                    <a:headEnd/>
                    <a:tailEnd/>
                  </a:ln>
                </p:spPr>
                <p:txBody>
                  <a:bodyPr>
                    <a:spAutoFit/>
                  </a:bodyPr>
                  <a:lstStyle/>
                  <a:p>
                    <a:pPr>
                      <a:spcBef>
                        <a:spcPct val="50000"/>
                      </a:spcBef>
                    </a:pPr>
                    <a:r>
                      <a:rPr lang="en-US" sz="1200" b="1"/>
                      <a:t>1.4</a:t>
                    </a:r>
                  </a:p>
                </p:txBody>
              </p:sp>
              <p:sp>
                <p:nvSpPr>
                  <p:cNvPr id="18485" name="Text Box 25"/>
                  <p:cNvSpPr txBox="1">
                    <a:spLocks noChangeArrowheads="1"/>
                  </p:cNvSpPr>
                  <p:nvPr/>
                </p:nvSpPr>
                <p:spPr bwMode="auto">
                  <a:xfrm>
                    <a:off x="336" y="349"/>
                    <a:ext cx="288" cy="177"/>
                  </a:xfrm>
                  <a:prstGeom prst="rect">
                    <a:avLst/>
                  </a:prstGeom>
                  <a:noFill/>
                  <a:ln w="9525">
                    <a:noFill/>
                    <a:miter lim="800000"/>
                    <a:headEnd/>
                    <a:tailEnd/>
                  </a:ln>
                </p:spPr>
                <p:txBody>
                  <a:bodyPr>
                    <a:spAutoFit/>
                  </a:bodyPr>
                  <a:lstStyle/>
                  <a:p>
                    <a:pPr>
                      <a:spcBef>
                        <a:spcPct val="50000"/>
                      </a:spcBef>
                    </a:pPr>
                    <a:r>
                      <a:rPr lang="en-US" sz="1200" b="1"/>
                      <a:t>a)</a:t>
                    </a:r>
                  </a:p>
                </p:txBody>
              </p:sp>
            </p:grpSp>
            <p:pic>
              <p:nvPicPr>
                <p:cNvPr id="18463" name="Picture 26" descr="w2image-PAR_Reflectivity-20090501-021727-00"/>
                <p:cNvPicPr>
                  <a:picLocks noChangeAspect="1" noChangeArrowheads="1"/>
                </p:cNvPicPr>
                <p:nvPr/>
              </p:nvPicPr>
              <p:blipFill>
                <a:blip r:embed="rId4" cstate="print"/>
                <a:srcRect l="28799" r="24001" b="19200"/>
                <a:stretch>
                  <a:fillRect/>
                </a:stretch>
              </p:blipFill>
              <p:spPr bwMode="auto">
                <a:xfrm>
                  <a:off x="2880" y="2639"/>
                  <a:ext cx="1324" cy="1135"/>
                </a:xfrm>
                <a:prstGeom prst="rect">
                  <a:avLst/>
                </a:prstGeom>
                <a:noFill/>
                <a:ln w="9525">
                  <a:noFill/>
                  <a:miter lim="800000"/>
                  <a:headEnd/>
                  <a:tailEnd/>
                </a:ln>
              </p:spPr>
            </p:pic>
            <p:pic>
              <p:nvPicPr>
                <p:cNvPr id="18464" name="Picture 27" descr="w2image-PAR_Reflectivity-20090501-004059-00"/>
                <p:cNvPicPr>
                  <a:picLocks noChangeAspect="1" noChangeArrowheads="1"/>
                </p:cNvPicPr>
                <p:nvPr/>
              </p:nvPicPr>
              <p:blipFill>
                <a:blip r:embed="rId5" cstate="print"/>
                <a:srcRect l="28799" r="24001" b="19200"/>
                <a:stretch>
                  <a:fillRect/>
                </a:stretch>
              </p:blipFill>
              <p:spPr bwMode="auto">
                <a:xfrm>
                  <a:off x="158" y="2639"/>
                  <a:ext cx="1324" cy="1135"/>
                </a:xfrm>
                <a:prstGeom prst="rect">
                  <a:avLst/>
                </a:prstGeom>
                <a:noFill/>
                <a:ln w="9525">
                  <a:noFill/>
                  <a:miter lim="800000"/>
                  <a:headEnd/>
                  <a:tailEnd/>
                </a:ln>
              </p:spPr>
            </p:pic>
            <p:pic>
              <p:nvPicPr>
                <p:cNvPr id="18465" name="Picture 28" descr="w2image-PAR_Reflectivity-20090501-012924-00"/>
                <p:cNvPicPr>
                  <a:picLocks noChangeAspect="1" noChangeArrowheads="1"/>
                </p:cNvPicPr>
                <p:nvPr/>
              </p:nvPicPr>
              <p:blipFill>
                <a:blip r:embed="rId6" cstate="print"/>
                <a:srcRect l="28799" r="24001" b="19200"/>
                <a:stretch>
                  <a:fillRect/>
                </a:stretch>
              </p:blipFill>
              <p:spPr bwMode="auto">
                <a:xfrm>
                  <a:off x="1520" y="2639"/>
                  <a:ext cx="1324" cy="1135"/>
                </a:xfrm>
                <a:prstGeom prst="rect">
                  <a:avLst/>
                </a:prstGeom>
                <a:noFill/>
                <a:ln w="9525">
                  <a:noFill/>
                  <a:miter lim="800000"/>
                  <a:headEnd/>
                  <a:tailEnd/>
                </a:ln>
              </p:spPr>
            </p:pic>
            <p:sp>
              <p:nvSpPr>
                <p:cNvPr id="18466" name="Text Box 29"/>
                <p:cNvSpPr txBox="1">
                  <a:spLocks noChangeArrowheads="1"/>
                </p:cNvSpPr>
                <p:nvPr/>
              </p:nvSpPr>
              <p:spPr bwMode="auto">
                <a:xfrm>
                  <a:off x="144" y="2688"/>
                  <a:ext cx="480" cy="177"/>
                </a:xfrm>
                <a:prstGeom prst="rect">
                  <a:avLst/>
                </a:prstGeom>
                <a:noFill/>
                <a:ln w="9525">
                  <a:noFill/>
                  <a:miter lim="800000"/>
                  <a:headEnd/>
                  <a:tailEnd/>
                </a:ln>
              </p:spPr>
              <p:txBody>
                <a:bodyPr>
                  <a:spAutoFit/>
                </a:bodyPr>
                <a:lstStyle/>
                <a:p>
                  <a:pPr>
                    <a:spcBef>
                      <a:spcPct val="50000"/>
                    </a:spcBef>
                  </a:pPr>
                  <a:r>
                    <a:rPr lang="en-US" sz="1200" b="1">
                      <a:solidFill>
                        <a:schemeClr val="bg1"/>
                      </a:solidFill>
                    </a:rPr>
                    <a:t>0040:59</a:t>
                  </a:r>
                </a:p>
              </p:txBody>
            </p:sp>
            <p:sp>
              <p:nvSpPr>
                <p:cNvPr id="18467" name="Text Box 30"/>
                <p:cNvSpPr txBox="1">
                  <a:spLocks noChangeArrowheads="1"/>
                </p:cNvSpPr>
                <p:nvPr/>
              </p:nvSpPr>
              <p:spPr bwMode="auto">
                <a:xfrm>
                  <a:off x="1488" y="2688"/>
                  <a:ext cx="480" cy="177"/>
                </a:xfrm>
                <a:prstGeom prst="rect">
                  <a:avLst/>
                </a:prstGeom>
                <a:noFill/>
                <a:ln w="9525">
                  <a:noFill/>
                  <a:miter lim="800000"/>
                  <a:headEnd/>
                  <a:tailEnd/>
                </a:ln>
              </p:spPr>
              <p:txBody>
                <a:bodyPr>
                  <a:spAutoFit/>
                </a:bodyPr>
                <a:lstStyle/>
                <a:p>
                  <a:pPr>
                    <a:spcBef>
                      <a:spcPct val="50000"/>
                    </a:spcBef>
                  </a:pPr>
                  <a:r>
                    <a:rPr lang="en-US" sz="1200" b="1">
                      <a:solidFill>
                        <a:schemeClr val="bg1"/>
                      </a:solidFill>
                    </a:rPr>
                    <a:t>0129:24</a:t>
                  </a:r>
                </a:p>
              </p:txBody>
            </p:sp>
            <p:sp>
              <p:nvSpPr>
                <p:cNvPr id="18468" name="Text Box 31"/>
                <p:cNvSpPr txBox="1">
                  <a:spLocks noChangeArrowheads="1"/>
                </p:cNvSpPr>
                <p:nvPr/>
              </p:nvSpPr>
              <p:spPr bwMode="auto">
                <a:xfrm>
                  <a:off x="2856" y="2688"/>
                  <a:ext cx="480" cy="177"/>
                </a:xfrm>
                <a:prstGeom prst="rect">
                  <a:avLst/>
                </a:prstGeom>
                <a:noFill/>
                <a:ln w="9525">
                  <a:noFill/>
                  <a:miter lim="800000"/>
                  <a:headEnd/>
                  <a:tailEnd/>
                </a:ln>
              </p:spPr>
              <p:txBody>
                <a:bodyPr>
                  <a:spAutoFit/>
                </a:bodyPr>
                <a:lstStyle/>
                <a:p>
                  <a:pPr>
                    <a:spcBef>
                      <a:spcPct val="50000"/>
                    </a:spcBef>
                  </a:pPr>
                  <a:r>
                    <a:rPr lang="en-US" sz="1200" b="1">
                      <a:solidFill>
                        <a:schemeClr val="bg1"/>
                      </a:solidFill>
                    </a:rPr>
                    <a:t>0217:27</a:t>
                  </a:r>
                </a:p>
              </p:txBody>
            </p:sp>
            <p:sp>
              <p:nvSpPr>
                <p:cNvPr id="18469" name="Text Box 32"/>
                <p:cNvSpPr txBox="1">
                  <a:spLocks noChangeArrowheads="1"/>
                </p:cNvSpPr>
                <p:nvPr/>
              </p:nvSpPr>
              <p:spPr bwMode="auto">
                <a:xfrm>
                  <a:off x="-30" y="2592"/>
                  <a:ext cx="480" cy="177"/>
                </a:xfrm>
                <a:prstGeom prst="rect">
                  <a:avLst/>
                </a:prstGeom>
                <a:noFill/>
                <a:ln w="9525">
                  <a:noFill/>
                  <a:miter lim="800000"/>
                  <a:headEnd/>
                  <a:tailEnd/>
                </a:ln>
              </p:spPr>
              <p:txBody>
                <a:bodyPr>
                  <a:spAutoFit/>
                </a:bodyPr>
                <a:lstStyle/>
                <a:p>
                  <a:pPr>
                    <a:spcBef>
                      <a:spcPct val="50000"/>
                    </a:spcBef>
                  </a:pPr>
                  <a:r>
                    <a:rPr lang="en-US" sz="1200" b="1"/>
                    <a:t>b)</a:t>
                  </a:r>
                </a:p>
              </p:txBody>
            </p:sp>
          </p:grpSp>
          <p:sp>
            <p:nvSpPr>
              <p:cNvPr id="18459" name="Rectangle 33"/>
              <p:cNvSpPr>
                <a:spLocks noChangeArrowheads="1"/>
              </p:cNvSpPr>
              <p:nvPr/>
            </p:nvSpPr>
            <p:spPr bwMode="auto">
              <a:xfrm>
                <a:off x="504" y="3150"/>
                <a:ext cx="576" cy="336"/>
              </a:xfrm>
              <a:prstGeom prst="rect">
                <a:avLst/>
              </a:prstGeom>
              <a:noFill/>
              <a:ln w="28575">
                <a:solidFill>
                  <a:srgbClr val="33CC33"/>
                </a:solidFill>
                <a:miter lim="800000"/>
                <a:headEnd/>
                <a:tailEnd/>
              </a:ln>
            </p:spPr>
            <p:txBody>
              <a:bodyPr wrap="none" anchor="ctr"/>
              <a:lstStyle/>
              <a:p>
                <a:endParaRPr lang="en-US"/>
              </a:p>
            </p:txBody>
          </p:sp>
          <p:sp>
            <p:nvSpPr>
              <p:cNvPr id="18460" name="Rectangle 34"/>
              <p:cNvSpPr>
                <a:spLocks noChangeArrowheads="1"/>
              </p:cNvSpPr>
              <p:nvPr/>
            </p:nvSpPr>
            <p:spPr bwMode="auto">
              <a:xfrm>
                <a:off x="1872" y="3144"/>
                <a:ext cx="576" cy="336"/>
              </a:xfrm>
              <a:prstGeom prst="rect">
                <a:avLst/>
              </a:prstGeom>
              <a:noFill/>
              <a:ln w="28575">
                <a:solidFill>
                  <a:srgbClr val="33CC33"/>
                </a:solidFill>
                <a:miter lim="800000"/>
                <a:headEnd/>
                <a:tailEnd/>
              </a:ln>
            </p:spPr>
            <p:txBody>
              <a:bodyPr wrap="none" anchor="ctr"/>
              <a:lstStyle/>
              <a:p>
                <a:endParaRPr lang="en-US"/>
              </a:p>
            </p:txBody>
          </p:sp>
          <p:sp>
            <p:nvSpPr>
              <p:cNvPr id="18461" name="Rectangle 35"/>
              <p:cNvSpPr>
                <a:spLocks noChangeArrowheads="1"/>
              </p:cNvSpPr>
              <p:nvPr/>
            </p:nvSpPr>
            <p:spPr bwMode="auto">
              <a:xfrm>
                <a:off x="3216" y="3144"/>
                <a:ext cx="576" cy="336"/>
              </a:xfrm>
              <a:prstGeom prst="rect">
                <a:avLst/>
              </a:prstGeom>
              <a:noFill/>
              <a:ln w="28575">
                <a:solidFill>
                  <a:srgbClr val="33CC33"/>
                </a:solidFill>
                <a:miter lim="800000"/>
                <a:headEnd/>
                <a:tailEnd/>
              </a:ln>
            </p:spPr>
            <p:txBody>
              <a:bodyPr wrap="none" anchor="ctr"/>
              <a:lstStyle/>
              <a:p>
                <a:endParaRPr lang="en-US"/>
              </a:p>
            </p:txBody>
          </p:sp>
        </p:grpSp>
        <p:sp>
          <p:nvSpPr>
            <p:cNvPr id="18449" name="Text Box 36"/>
            <p:cNvSpPr txBox="1">
              <a:spLocks noChangeArrowheads="1"/>
            </p:cNvSpPr>
            <p:nvPr/>
          </p:nvSpPr>
          <p:spPr bwMode="auto">
            <a:xfrm>
              <a:off x="216"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200 km</a:t>
              </a:r>
            </a:p>
          </p:txBody>
        </p:sp>
        <p:sp>
          <p:nvSpPr>
            <p:cNvPr id="18450" name="Text Box 37"/>
            <p:cNvSpPr txBox="1">
              <a:spLocks noChangeArrowheads="1"/>
            </p:cNvSpPr>
            <p:nvPr/>
          </p:nvSpPr>
          <p:spPr bwMode="auto">
            <a:xfrm>
              <a:off x="654"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150 km</a:t>
              </a:r>
            </a:p>
          </p:txBody>
        </p:sp>
        <p:sp>
          <p:nvSpPr>
            <p:cNvPr id="18451" name="Text Box 38"/>
            <p:cNvSpPr txBox="1">
              <a:spLocks noChangeArrowheads="1"/>
            </p:cNvSpPr>
            <p:nvPr/>
          </p:nvSpPr>
          <p:spPr bwMode="auto">
            <a:xfrm>
              <a:off x="1092"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100 km</a:t>
              </a:r>
            </a:p>
          </p:txBody>
        </p:sp>
        <p:sp>
          <p:nvSpPr>
            <p:cNvPr id="18452" name="Text Box 39"/>
            <p:cNvSpPr txBox="1">
              <a:spLocks noChangeArrowheads="1"/>
            </p:cNvSpPr>
            <p:nvPr/>
          </p:nvSpPr>
          <p:spPr bwMode="auto">
            <a:xfrm>
              <a:off x="1578"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200 km</a:t>
              </a:r>
            </a:p>
          </p:txBody>
        </p:sp>
        <p:sp>
          <p:nvSpPr>
            <p:cNvPr id="18453" name="Text Box 40"/>
            <p:cNvSpPr txBox="1">
              <a:spLocks noChangeArrowheads="1"/>
            </p:cNvSpPr>
            <p:nvPr/>
          </p:nvSpPr>
          <p:spPr bwMode="auto">
            <a:xfrm>
              <a:off x="2016"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150 km</a:t>
              </a:r>
            </a:p>
          </p:txBody>
        </p:sp>
        <p:sp>
          <p:nvSpPr>
            <p:cNvPr id="18454" name="Text Box 41"/>
            <p:cNvSpPr txBox="1">
              <a:spLocks noChangeArrowheads="1"/>
            </p:cNvSpPr>
            <p:nvPr/>
          </p:nvSpPr>
          <p:spPr bwMode="auto">
            <a:xfrm>
              <a:off x="2454"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100 km</a:t>
              </a:r>
            </a:p>
          </p:txBody>
        </p:sp>
        <p:sp>
          <p:nvSpPr>
            <p:cNvPr id="18455" name="Text Box 42"/>
            <p:cNvSpPr txBox="1">
              <a:spLocks noChangeArrowheads="1"/>
            </p:cNvSpPr>
            <p:nvPr/>
          </p:nvSpPr>
          <p:spPr bwMode="auto">
            <a:xfrm>
              <a:off x="2940"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200 km</a:t>
              </a:r>
            </a:p>
          </p:txBody>
        </p:sp>
        <p:sp>
          <p:nvSpPr>
            <p:cNvPr id="18456" name="Text Box 43"/>
            <p:cNvSpPr txBox="1">
              <a:spLocks noChangeArrowheads="1"/>
            </p:cNvSpPr>
            <p:nvPr/>
          </p:nvSpPr>
          <p:spPr bwMode="auto">
            <a:xfrm>
              <a:off x="3378"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150 km</a:t>
              </a:r>
            </a:p>
          </p:txBody>
        </p:sp>
        <p:sp>
          <p:nvSpPr>
            <p:cNvPr id="18457" name="Text Box 44"/>
            <p:cNvSpPr txBox="1">
              <a:spLocks noChangeArrowheads="1"/>
            </p:cNvSpPr>
            <p:nvPr/>
          </p:nvSpPr>
          <p:spPr bwMode="auto">
            <a:xfrm>
              <a:off x="3816" y="3624"/>
              <a:ext cx="360" cy="138"/>
            </a:xfrm>
            <a:prstGeom prst="rect">
              <a:avLst/>
            </a:prstGeom>
            <a:noFill/>
            <a:ln w="9525">
              <a:noFill/>
              <a:miter lim="800000"/>
              <a:headEnd/>
              <a:tailEnd/>
            </a:ln>
          </p:spPr>
          <p:txBody>
            <a:bodyPr>
              <a:spAutoFit/>
            </a:bodyPr>
            <a:lstStyle/>
            <a:p>
              <a:pPr>
                <a:spcBef>
                  <a:spcPct val="50000"/>
                </a:spcBef>
              </a:pPr>
              <a:r>
                <a:rPr lang="en-US" sz="800" b="1">
                  <a:solidFill>
                    <a:schemeClr val="bg1"/>
                  </a:solidFill>
                </a:rPr>
                <a:t>100 km</a:t>
              </a:r>
            </a:p>
          </p:txBody>
        </p:sp>
      </p:grpSp>
      <p:sp>
        <p:nvSpPr>
          <p:cNvPr id="18437" name="Text Box 45"/>
          <p:cNvSpPr txBox="1">
            <a:spLocks noChangeArrowheads="1"/>
          </p:cNvSpPr>
          <p:nvPr/>
        </p:nvSpPr>
        <p:spPr bwMode="auto">
          <a:xfrm>
            <a:off x="2538413" y="917575"/>
            <a:ext cx="1576387" cy="396875"/>
          </a:xfrm>
          <a:prstGeom prst="rect">
            <a:avLst/>
          </a:prstGeom>
          <a:noFill/>
          <a:ln w="9525">
            <a:noFill/>
            <a:miter lim="800000"/>
            <a:headEnd/>
            <a:tailEnd/>
          </a:ln>
        </p:spPr>
        <p:txBody>
          <a:bodyPr>
            <a:spAutoFit/>
          </a:bodyPr>
          <a:lstStyle/>
          <a:p>
            <a:pPr>
              <a:spcBef>
                <a:spcPct val="50000"/>
              </a:spcBef>
            </a:pPr>
            <a:r>
              <a:rPr lang="en-US" sz="2000"/>
              <a:t>1 May 2009</a:t>
            </a:r>
          </a:p>
        </p:txBody>
      </p:sp>
      <p:sp>
        <p:nvSpPr>
          <p:cNvPr id="18438" name="Rectangle 46"/>
          <p:cNvSpPr>
            <a:spLocks noChangeArrowheads="1"/>
          </p:cNvSpPr>
          <p:nvPr/>
        </p:nvSpPr>
        <p:spPr bwMode="auto">
          <a:xfrm>
            <a:off x="1443038" y="4751388"/>
            <a:ext cx="274637" cy="315912"/>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8439" name="Rectangle 47"/>
          <p:cNvSpPr>
            <a:spLocks noChangeArrowheads="1"/>
          </p:cNvSpPr>
          <p:nvPr/>
        </p:nvSpPr>
        <p:spPr bwMode="auto">
          <a:xfrm>
            <a:off x="2087563" y="914400"/>
            <a:ext cx="274637" cy="315913"/>
          </a:xfrm>
          <a:prstGeom prst="rect">
            <a:avLst/>
          </a:prstGeom>
          <a:solidFill>
            <a:schemeClr val="bg1"/>
          </a:solidFill>
          <a:ln w="9525">
            <a:solidFill>
              <a:schemeClr val="bg1"/>
            </a:solidFill>
            <a:miter lim="800000"/>
            <a:headEnd/>
            <a:tailEnd/>
          </a:ln>
        </p:spPr>
        <p:txBody>
          <a:bodyPr wrap="none" anchor="ctr"/>
          <a:lstStyle/>
          <a:p>
            <a:endParaRPr lang="en-US"/>
          </a:p>
        </p:txBody>
      </p:sp>
      <p:grpSp>
        <p:nvGrpSpPr>
          <p:cNvPr id="7" name="Group 64"/>
          <p:cNvGrpSpPr>
            <a:grpSpLocks/>
          </p:cNvGrpSpPr>
          <p:nvPr/>
        </p:nvGrpSpPr>
        <p:grpSpPr bwMode="auto">
          <a:xfrm>
            <a:off x="2590800" y="1066800"/>
            <a:ext cx="5038725" cy="369888"/>
            <a:chOff x="2590800" y="1066800"/>
            <a:chExt cx="5038312" cy="370527"/>
          </a:xfrm>
        </p:grpSpPr>
        <p:cxnSp>
          <p:nvCxnSpPr>
            <p:cNvPr id="18446" name="Straight Connector 48"/>
            <p:cNvCxnSpPr>
              <a:cxnSpLocks noChangeShapeType="1"/>
            </p:cNvCxnSpPr>
            <p:nvPr/>
          </p:nvCxnSpPr>
          <p:spPr bwMode="auto">
            <a:xfrm>
              <a:off x="2590800" y="1437327"/>
              <a:ext cx="5038312" cy="0"/>
            </a:xfrm>
            <a:prstGeom prst="line">
              <a:avLst/>
            </a:prstGeom>
            <a:noFill/>
            <a:ln w="25400" algn="ctr">
              <a:solidFill>
                <a:srgbClr val="C00000"/>
              </a:solidFill>
              <a:round/>
              <a:headEnd type="none" w="sm" len="sm"/>
              <a:tailEnd type="none" w="sm" len="sm"/>
            </a:ln>
          </p:spPr>
        </p:cxnSp>
        <p:sp>
          <p:nvSpPr>
            <p:cNvPr id="55" name="TextBox 54"/>
            <p:cNvSpPr txBox="1"/>
            <p:nvPr/>
          </p:nvSpPr>
          <p:spPr>
            <a:xfrm>
              <a:off x="5638550" y="1066800"/>
              <a:ext cx="1898494" cy="308507"/>
            </a:xfrm>
            <a:prstGeom prst="rect">
              <a:avLst/>
            </a:prstGeom>
            <a:solidFill>
              <a:schemeClr val="bg1">
                <a:alpha val="69000"/>
              </a:schemeClr>
            </a:solidFill>
          </p:spPr>
          <p:txBody>
            <a:bodyPr wrap="none">
              <a:spAutoFit/>
            </a:bodyPr>
            <a:lstStyle/>
            <a:p>
              <a:pPr>
                <a:defRPr/>
              </a:pPr>
              <a:r>
                <a:rPr lang="en-US" sz="1400" dirty="0">
                  <a:latin typeface="+mn-lt"/>
                </a:rPr>
                <a:t>Nominal Update Time</a:t>
              </a:r>
            </a:p>
          </p:txBody>
        </p:sp>
      </p:grpSp>
      <p:grpSp>
        <p:nvGrpSpPr>
          <p:cNvPr id="8" name="Group 65"/>
          <p:cNvGrpSpPr>
            <a:grpSpLocks/>
          </p:cNvGrpSpPr>
          <p:nvPr/>
        </p:nvGrpSpPr>
        <p:grpSpPr bwMode="auto">
          <a:xfrm>
            <a:off x="2597150" y="1828800"/>
            <a:ext cx="5032375" cy="2001838"/>
            <a:chOff x="2596616" y="1828800"/>
            <a:chExt cx="5032496" cy="2002146"/>
          </a:xfrm>
        </p:grpSpPr>
        <p:cxnSp>
          <p:nvCxnSpPr>
            <p:cNvPr id="18443" name="Straight Connector 55"/>
            <p:cNvCxnSpPr>
              <a:cxnSpLocks noChangeShapeType="1"/>
            </p:cNvCxnSpPr>
            <p:nvPr/>
          </p:nvCxnSpPr>
          <p:spPr bwMode="auto">
            <a:xfrm>
              <a:off x="2596616" y="3830945"/>
              <a:ext cx="2754232" cy="0"/>
            </a:xfrm>
            <a:prstGeom prst="line">
              <a:avLst/>
            </a:prstGeom>
            <a:noFill/>
            <a:ln w="25400" algn="ctr">
              <a:solidFill>
                <a:srgbClr val="C00000"/>
              </a:solidFill>
              <a:round/>
              <a:headEnd type="none" w="sm" len="sm"/>
              <a:tailEnd type="none" w="sm" len="sm"/>
            </a:ln>
          </p:spPr>
        </p:cxnSp>
        <p:cxnSp>
          <p:nvCxnSpPr>
            <p:cNvPr id="18444" name="Straight Connector 58"/>
            <p:cNvCxnSpPr>
              <a:cxnSpLocks noChangeShapeType="1"/>
            </p:cNvCxnSpPr>
            <p:nvPr/>
          </p:nvCxnSpPr>
          <p:spPr bwMode="auto">
            <a:xfrm flipV="1">
              <a:off x="5350848" y="1828800"/>
              <a:ext cx="2278264" cy="2002146"/>
            </a:xfrm>
            <a:prstGeom prst="line">
              <a:avLst/>
            </a:prstGeom>
            <a:noFill/>
            <a:ln w="25400" algn="ctr">
              <a:solidFill>
                <a:srgbClr val="C00000"/>
              </a:solidFill>
              <a:round/>
              <a:headEnd type="none" w="sm" len="sm"/>
              <a:tailEnd type="none" w="sm" len="sm"/>
            </a:ln>
          </p:spPr>
        </p:cxnSp>
        <p:sp>
          <p:nvSpPr>
            <p:cNvPr id="62" name="TextBox 61"/>
            <p:cNvSpPr txBox="1"/>
            <p:nvPr/>
          </p:nvSpPr>
          <p:spPr>
            <a:xfrm>
              <a:off x="2831572" y="3397491"/>
              <a:ext cx="1970135" cy="308022"/>
            </a:xfrm>
            <a:prstGeom prst="rect">
              <a:avLst/>
            </a:prstGeom>
            <a:solidFill>
              <a:schemeClr val="bg1">
                <a:alpha val="68000"/>
              </a:schemeClr>
            </a:solidFill>
          </p:spPr>
          <p:txBody>
            <a:bodyPr wrap="none">
              <a:spAutoFit/>
            </a:bodyPr>
            <a:lstStyle/>
            <a:p>
              <a:pPr>
                <a:defRPr/>
              </a:pPr>
              <a:r>
                <a:rPr lang="en-US" sz="1400" dirty="0">
                  <a:latin typeface="+mn-lt"/>
                </a:rPr>
                <a:t>ADAPTS Update Times</a:t>
              </a:r>
            </a:p>
          </p:txBody>
        </p:sp>
      </p:grpSp>
      <p:sp>
        <p:nvSpPr>
          <p:cNvPr id="64" name="Up-Down Arrow 63"/>
          <p:cNvSpPr/>
          <p:nvPr/>
        </p:nvSpPr>
        <p:spPr bwMode="auto">
          <a:xfrm>
            <a:off x="4800600" y="1437327"/>
            <a:ext cx="568669" cy="2393618"/>
          </a:xfrm>
          <a:prstGeom prst="upDownArrow">
            <a:avLst>
              <a:gd name="adj1" fmla="val 50000"/>
              <a:gd name="adj2" fmla="val 50000"/>
            </a:avLst>
          </a:prstGeom>
          <a:solidFill>
            <a:srgbClr val="C00000">
              <a:alpha val="19000"/>
            </a:srgbClr>
          </a:solidFill>
          <a:ln w="12700" cap="flat" cmpd="sng" algn="ctr">
            <a:solidFill>
              <a:schemeClr val="tx1"/>
            </a:solidFill>
            <a:prstDash val="solid"/>
            <a:round/>
            <a:headEnd type="none" w="sm" len="sm"/>
            <a:tailEnd type="none" w="sm" len="sm"/>
          </a:ln>
          <a:effectLst/>
        </p:spPr>
        <p:txBody>
          <a:bodyPr vert="vert270" anchor="ctr"/>
          <a:lstStyle/>
          <a:p>
            <a:pPr algn="ctr">
              <a:defRPr/>
            </a:pPr>
            <a:r>
              <a:rPr lang="en-US" sz="1800" dirty="0">
                <a:latin typeface="+mn-lt"/>
              </a:rPr>
              <a:t>Time Savings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arn(outHorizontal)">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Range Oversampling</a:t>
            </a:r>
            <a:endParaRPr lang="en-US" dirty="0"/>
          </a:p>
        </p:txBody>
      </p:sp>
      <p:pic>
        <p:nvPicPr>
          <p:cNvPr id="25603" name="Picture 2" descr="rangeOversamplingPAR.png"/>
          <p:cNvPicPr>
            <a:picLocks noChangeAspect="1"/>
          </p:cNvPicPr>
          <p:nvPr/>
        </p:nvPicPr>
        <p:blipFill>
          <a:blip r:embed="rId2" cstate="print"/>
          <a:srcRect/>
          <a:stretch>
            <a:fillRect/>
          </a:stretch>
        </p:blipFill>
        <p:spPr bwMode="auto">
          <a:xfrm>
            <a:off x="1371600" y="1295400"/>
            <a:ext cx="5486400" cy="505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R reflectivity stacked example 1b.wmv">
            <a:hlinkClick r:id="" action="ppaction://media"/>
          </p:cNvPr>
          <p:cNvPicPr>
            <a:picLocks noRot="1" noChangeAspect="1"/>
          </p:cNvPicPr>
          <p:nvPr>
            <a:videoFile r:link="rId1"/>
          </p:nvPr>
        </p:nvPicPr>
        <p:blipFill>
          <a:blip r:embed="rId3" cstate="print"/>
          <a:stretch>
            <a:fillRect/>
          </a:stretch>
        </p:blipFill>
        <p:spPr>
          <a:xfrm>
            <a:off x="304800" y="152400"/>
            <a:ext cx="8686800" cy="651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nwrtTemplate3"/>
          <p:cNvPicPr>
            <a:picLocks noChangeAspect="1" noChangeArrowheads="1"/>
          </p:cNvPicPr>
          <p:nvPr/>
        </p:nvPicPr>
        <p:blipFill>
          <a:blip r:embed="rId2" cstate="print"/>
          <a:srcRect b="79416"/>
          <a:stretch>
            <a:fillRect/>
          </a:stretch>
        </p:blipFill>
        <p:spPr bwMode="auto">
          <a:xfrm>
            <a:off x="4763" y="0"/>
            <a:ext cx="9142412" cy="1411288"/>
          </a:xfrm>
          <a:prstGeom prst="rect">
            <a:avLst/>
          </a:prstGeom>
          <a:noFill/>
          <a:ln w="9525">
            <a:noFill/>
            <a:miter lim="800000"/>
            <a:headEnd/>
            <a:tailEnd/>
          </a:ln>
        </p:spPr>
      </p:pic>
      <p:sp>
        <p:nvSpPr>
          <p:cNvPr id="174083" name="Text Box 3"/>
          <p:cNvSpPr txBox="1">
            <a:spLocks noChangeArrowheads="1"/>
          </p:cNvSpPr>
          <p:nvPr/>
        </p:nvSpPr>
        <p:spPr bwMode="auto">
          <a:xfrm>
            <a:off x="1993900" y="774700"/>
            <a:ext cx="1154113" cy="320675"/>
          </a:xfrm>
          <a:prstGeom prst="rect">
            <a:avLst/>
          </a:prstGeom>
          <a:noFill/>
          <a:ln w="9525">
            <a:noFill/>
            <a:miter lim="800000"/>
            <a:headEnd/>
            <a:tailEnd/>
          </a:ln>
          <a:effectLst/>
        </p:spPr>
        <p:txBody>
          <a:bodyPr/>
          <a:lstStyle/>
          <a:p>
            <a:pPr eaLnBrk="1" hangingPunct="1">
              <a:spcBef>
                <a:spcPct val="50000"/>
              </a:spcBef>
            </a:pPr>
            <a:r>
              <a:rPr lang="en-US" sz="1200" b="1">
                <a:solidFill>
                  <a:schemeClr val="bg1"/>
                </a:solidFill>
                <a:latin typeface="Arial" charset="0"/>
              </a:rPr>
              <a:t>223346 UTC</a:t>
            </a:r>
          </a:p>
        </p:txBody>
      </p:sp>
      <p:sp>
        <p:nvSpPr>
          <p:cNvPr id="174084" name="Text Box 4"/>
          <p:cNvSpPr txBox="1">
            <a:spLocks noChangeArrowheads="1"/>
          </p:cNvSpPr>
          <p:nvPr/>
        </p:nvSpPr>
        <p:spPr bwMode="auto">
          <a:xfrm>
            <a:off x="457200" y="2362200"/>
            <a:ext cx="2743200" cy="366713"/>
          </a:xfrm>
          <a:prstGeom prst="rect">
            <a:avLst/>
          </a:prstGeom>
          <a:noFill/>
          <a:ln w="9525">
            <a:noFill/>
            <a:miter lim="800000"/>
            <a:headEnd/>
            <a:tailEnd/>
          </a:ln>
          <a:effectLst/>
        </p:spPr>
        <p:txBody>
          <a:bodyPr>
            <a:spAutoFit/>
          </a:bodyPr>
          <a:lstStyle/>
          <a:p>
            <a:pPr eaLnBrk="1" hangingPunct="1">
              <a:spcBef>
                <a:spcPct val="50000"/>
              </a:spcBef>
            </a:pPr>
            <a:endParaRPr lang="en-US">
              <a:solidFill>
                <a:schemeClr val="bg1"/>
              </a:solidFill>
              <a:latin typeface="Arial" charset="0"/>
            </a:endParaRPr>
          </a:p>
        </p:txBody>
      </p:sp>
      <p:sp>
        <p:nvSpPr>
          <p:cNvPr id="174085" name="Text Box 5"/>
          <p:cNvSpPr txBox="1">
            <a:spLocks noChangeArrowheads="1"/>
          </p:cNvSpPr>
          <p:nvPr/>
        </p:nvSpPr>
        <p:spPr bwMode="auto">
          <a:xfrm>
            <a:off x="228600" y="2286000"/>
            <a:ext cx="2286000" cy="1192213"/>
          </a:xfrm>
          <a:prstGeom prst="rect">
            <a:avLst/>
          </a:prstGeom>
          <a:noFill/>
          <a:ln w="9525">
            <a:noFill/>
            <a:miter lim="800000"/>
            <a:headEnd/>
            <a:tailEnd/>
          </a:ln>
          <a:effectLst/>
        </p:spPr>
        <p:txBody>
          <a:bodyPr>
            <a:spAutoFit/>
          </a:bodyPr>
          <a:lstStyle/>
          <a:p>
            <a:pPr eaLnBrk="1" hangingPunct="1">
              <a:spcBef>
                <a:spcPct val="50000"/>
              </a:spcBef>
            </a:pPr>
            <a:r>
              <a:rPr lang="en-US" sz="1600" b="1">
                <a:solidFill>
                  <a:schemeClr val="bg1"/>
                </a:solidFill>
                <a:latin typeface="Arial" charset="0"/>
              </a:rPr>
              <a:t>PAR Reflectivity cross-section, cappi (10 km), and 0.5</a:t>
            </a:r>
            <a:r>
              <a:rPr lang="en-US" sz="1600" b="1">
                <a:solidFill>
                  <a:schemeClr val="bg1"/>
                </a:solidFill>
                <a:latin typeface="Arial" charset="0"/>
                <a:sym typeface="Symbol" pitchFamily="18" charset="2"/>
              </a:rPr>
              <a:t> PPI</a:t>
            </a:r>
          </a:p>
          <a:p>
            <a:pPr eaLnBrk="1" hangingPunct="1">
              <a:spcBef>
                <a:spcPct val="50000"/>
              </a:spcBef>
            </a:pPr>
            <a:r>
              <a:rPr lang="en-US" sz="1600" b="1">
                <a:solidFill>
                  <a:schemeClr val="bg1"/>
                </a:solidFill>
                <a:latin typeface="Arial" charset="0"/>
                <a:sym typeface="Symbol" pitchFamily="18" charset="2"/>
              </a:rPr>
              <a:t>Images ~ 26 s</a:t>
            </a:r>
          </a:p>
        </p:txBody>
      </p:sp>
      <p:sp>
        <p:nvSpPr>
          <p:cNvPr id="174086" name="Rectangle 6"/>
          <p:cNvSpPr>
            <a:spLocks noChangeArrowheads="1"/>
          </p:cNvSpPr>
          <p:nvPr/>
        </p:nvSpPr>
        <p:spPr bwMode="auto">
          <a:xfrm>
            <a:off x="1905000" y="304800"/>
            <a:ext cx="5029200" cy="990600"/>
          </a:xfrm>
          <a:prstGeom prst="rect">
            <a:avLst/>
          </a:prstGeom>
          <a:solidFill>
            <a:schemeClr val="bg1"/>
          </a:solidFill>
          <a:ln w="9525">
            <a:noFill/>
            <a:miter lim="800000"/>
            <a:headEnd/>
            <a:tailEnd/>
          </a:ln>
          <a:effectLst/>
        </p:spPr>
        <p:txBody>
          <a:bodyPr wrap="none" anchor="ctr"/>
          <a:lstStyle/>
          <a:p>
            <a:endParaRPr lang="en-US"/>
          </a:p>
        </p:txBody>
      </p:sp>
      <p:sp>
        <p:nvSpPr>
          <p:cNvPr id="174087" name="Rectangle 7"/>
          <p:cNvSpPr>
            <a:spLocks noChangeArrowheads="1"/>
          </p:cNvSpPr>
          <p:nvPr/>
        </p:nvSpPr>
        <p:spPr bwMode="auto">
          <a:xfrm>
            <a:off x="2133600" y="496888"/>
            <a:ext cx="4343400" cy="1143000"/>
          </a:xfrm>
          <a:prstGeom prst="rect">
            <a:avLst/>
          </a:prstGeom>
          <a:noFill/>
          <a:ln w="9525">
            <a:noFill/>
            <a:miter lim="800000"/>
            <a:headEnd/>
            <a:tailEnd/>
          </a:ln>
          <a:effectLst/>
        </p:spPr>
        <p:txBody>
          <a:bodyPr anchor="ctr"/>
          <a:lstStyle/>
          <a:p>
            <a:pPr eaLnBrk="1" hangingPunct="1"/>
            <a:r>
              <a:rPr lang="en-US" sz="3200">
                <a:solidFill>
                  <a:schemeClr val="tx2"/>
                </a:solidFill>
                <a:effectLst>
                  <a:outerShdw blurRad="38100" dist="38100" dir="2700000" algn="tl">
                    <a:srgbClr val="000000"/>
                  </a:outerShdw>
                </a:effectLst>
                <a:latin typeface="Elephant" pitchFamily="18" charset="0"/>
              </a:rPr>
              <a:t>Earlier detection of large hail aloft</a:t>
            </a:r>
            <a:br>
              <a:rPr lang="en-US" sz="3200">
                <a:solidFill>
                  <a:schemeClr val="tx2"/>
                </a:solidFill>
                <a:effectLst>
                  <a:outerShdw blurRad="38100" dist="38100" dir="2700000" algn="tl">
                    <a:srgbClr val="000000"/>
                  </a:outerShdw>
                </a:effectLst>
                <a:latin typeface="Elephant" pitchFamily="18" charset="0"/>
              </a:rPr>
            </a:br>
            <a:endParaRPr lang="en-US" sz="3200">
              <a:solidFill>
                <a:schemeClr val="tx2"/>
              </a:solidFill>
              <a:effectLst>
                <a:outerShdw blurRad="38100" dist="38100" dir="2700000" algn="tl">
                  <a:srgbClr val="000000"/>
                </a:outerShdw>
              </a:effectLst>
              <a:latin typeface="Elephant" pitchFamily="18" charset="0"/>
            </a:endParaRPr>
          </a:p>
        </p:txBody>
      </p:sp>
      <p:sp>
        <p:nvSpPr>
          <p:cNvPr id="174088" name="Text Box 8"/>
          <p:cNvSpPr txBox="1">
            <a:spLocks noChangeArrowheads="1"/>
          </p:cNvSpPr>
          <p:nvPr/>
        </p:nvSpPr>
        <p:spPr bwMode="auto">
          <a:xfrm>
            <a:off x="220663" y="1508125"/>
            <a:ext cx="2217737" cy="396875"/>
          </a:xfrm>
          <a:prstGeom prst="rect">
            <a:avLst/>
          </a:prstGeom>
          <a:noFill/>
          <a:ln w="9525">
            <a:noFill/>
            <a:miter lim="800000"/>
            <a:headEnd/>
            <a:tailEnd/>
          </a:ln>
          <a:effectLst/>
        </p:spPr>
        <p:txBody>
          <a:bodyPr>
            <a:spAutoFit/>
          </a:bodyPr>
          <a:lstStyle/>
          <a:p>
            <a:pPr eaLnBrk="1" hangingPunct="1">
              <a:spcBef>
                <a:spcPct val="50000"/>
              </a:spcBef>
            </a:pPr>
            <a:r>
              <a:rPr lang="en-US" sz="2000">
                <a:solidFill>
                  <a:srgbClr val="FFFF00"/>
                </a:solidFill>
                <a:latin typeface="Arial" charset="0"/>
              </a:rPr>
              <a:t>15 August 2006</a:t>
            </a:r>
          </a:p>
        </p:txBody>
      </p:sp>
      <p:sp>
        <p:nvSpPr>
          <p:cNvPr id="174089" name="Text Box 9"/>
          <p:cNvSpPr txBox="1">
            <a:spLocks noChangeArrowheads="1"/>
          </p:cNvSpPr>
          <p:nvPr/>
        </p:nvSpPr>
        <p:spPr bwMode="auto">
          <a:xfrm>
            <a:off x="228600" y="4827588"/>
            <a:ext cx="2286000" cy="1436687"/>
          </a:xfrm>
          <a:prstGeom prst="rect">
            <a:avLst/>
          </a:prstGeom>
          <a:noFill/>
          <a:ln w="9525">
            <a:noFill/>
            <a:miter lim="800000"/>
            <a:headEnd/>
            <a:tailEnd/>
          </a:ln>
          <a:effectLst/>
        </p:spPr>
        <p:txBody>
          <a:bodyPr>
            <a:spAutoFit/>
          </a:bodyPr>
          <a:lstStyle/>
          <a:p>
            <a:pPr eaLnBrk="1" hangingPunct="1">
              <a:spcBef>
                <a:spcPct val="50000"/>
              </a:spcBef>
            </a:pPr>
            <a:r>
              <a:rPr lang="en-US" sz="1600" b="1">
                <a:latin typeface="Arial" charset="0"/>
              </a:rPr>
              <a:t>Simulated WSR-88D Reflectivity cross-section, cappi (10 km), and 0.5</a:t>
            </a:r>
            <a:r>
              <a:rPr lang="en-US" sz="1600" b="1">
                <a:latin typeface="Arial" charset="0"/>
                <a:sym typeface="Symbol" pitchFamily="18" charset="2"/>
              </a:rPr>
              <a:t> PPI</a:t>
            </a:r>
          </a:p>
          <a:p>
            <a:pPr eaLnBrk="1" hangingPunct="1">
              <a:spcBef>
                <a:spcPct val="50000"/>
              </a:spcBef>
            </a:pPr>
            <a:r>
              <a:rPr lang="en-US" sz="1600" b="1">
                <a:latin typeface="Arial" charset="0"/>
                <a:sym typeface="Symbol" pitchFamily="18" charset="2"/>
              </a:rPr>
              <a:t>Images ~ 5 min</a:t>
            </a:r>
          </a:p>
        </p:txBody>
      </p:sp>
      <p:pic>
        <p:nvPicPr>
          <p:cNvPr id="174090" name="Picture 10" descr="NWRT_loop_08152006"/>
          <p:cNvPicPr>
            <a:picLocks noChangeAspect="1" noChangeArrowheads="1"/>
          </p:cNvPicPr>
          <p:nvPr/>
        </p:nvPicPr>
        <p:blipFill>
          <a:blip r:embed="rId3" cstate="print"/>
          <a:srcRect/>
          <a:stretch>
            <a:fillRect/>
          </a:stretch>
        </p:blipFill>
        <p:spPr bwMode="auto">
          <a:xfrm>
            <a:off x="2457450" y="1412875"/>
            <a:ext cx="4716463" cy="54546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981200" y="990600"/>
            <a:ext cx="1154113" cy="320675"/>
          </a:xfrm>
          <a:prstGeom prst="rect">
            <a:avLst/>
          </a:prstGeom>
          <a:noFill/>
          <a:ln w="9525">
            <a:noFill/>
            <a:miter lim="800000"/>
            <a:headEnd/>
            <a:tailEnd/>
          </a:ln>
          <a:effectLst/>
        </p:spPr>
        <p:txBody>
          <a:bodyPr/>
          <a:lstStyle/>
          <a:p>
            <a:pPr eaLnBrk="1" hangingPunct="1">
              <a:spcBef>
                <a:spcPct val="50000"/>
              </a:spcBef>
            </a:pPr>
            <a:r>
              <a:rPr lang="en-US" sz="1200" b="1">
                <a:solidFill>
                  <a:schemeClr val="bg1"/>
                </a:solidFill>
                <a:latin typeface="Arial" charset="0"/>
              </a:rPr>
              <a:t>223346 UTC</a:t>
            </a:r>
          </a:p>
        </p:txBody>
      </p:sp>
      <p:sp>
        <p:nvSpPr>
          <p:cNvPr id="173059" name="Text Box 3"/>
          <p:cNvSpPr txBox="1">
            <a:spLocks noChangeArrowheads="1"/>
          </p:cNvSpPr>
          <p:nvPr/>
        </p:nvSpPr>
        <p:spPr bwMode="auto">
          <a:xfrm>
            <a:off x="457200" y="2362200"/>
            <a:ext cx="2743200" cy="366713"/>
          </a:xfrm>
          <a:prstGeom prst="rect">
            <a:avLst/>
          </a:prstGeom>
          <a:noFill/>
          <a:ln w="9525">
            <a:noFill/>
            <a:miter lim="800000"/>
            <a:headEnd/>
            <a:tailEnd/>
          </a:ln>
          <a:effectLst/>
        </p:spPr>
        <p:txBody>
          <a:bodyPr>
            <a:spAutoFit/>
          </a:bodyPr>
          <a:lstStyle/>
          <a:p>
            <a:pPr eaLnBrk="1" hangingPunct="1">
              <a:spcBef>
                <a:spcPct val="50000"/>
              </a:spcBef>
            </a:pPr>
            <a:endParaRPr lang="en-US">
              <a:solidFill>
                <a:schemeClr val="bg1"/>
              </a:solidFill>
              <a:latin typeface="Arial" charset="0"/>
            </a:endParaRPr>
          </a:p>
        </p:txBody>
      </p:sp>
      <p:sp>
        <p:nvSpPr>
          <p:cNvPr id="173060" name="Text Box 4"/>
          <p:cNvSpPr txBox="1">
            <a:spLocks noChangeArrowheads="1"/>
          </p:cNvSpPr>
          <p:nvPr/>
        </p:nvSpPr>
        <p:spPr bwMode="auto">
          <a:xfrm>
            <a:off x="228600" y="2286000"/>
            <a:ext cx="2286000" cy="977900"/>
          </a:xfrm>
          <a:prstGeom prst="rect">
            <a:avLst/>
          </a:prstGeom>
          <a:noFill/>
          <a:ln w="9525">
            <a:noFill/>
            <a:miter lim="800000"/>
            <a:headEnd/>
            <a:tailEnd/>
          </a:ln>
          <a:effectLst/>
        </p:spPr>
        <p:txBody>
          <a:bodyPr>
            <a:spAutoFit/>
          </a:bodyPr>
          <a:lstStyle/>
          <a:p>
            <a:pPr eaLnBrk="1" hangingPunct="1">
              <a:spcBef>
                <a:spcPct val="50000"/>
              </a:spcBef>
            </a:pPr>
            <a:r>
              <a:rPr lang="en-US" sz="1600" b="1">
                <a:solidFill>
                  <a:schemeClr val="bg1"/>
                </a:solidFill>
                <a:latin typeface="Arial" charset="0"/>
              </a:rPr>
              <a:t>PAR Reflectivity &amp; Velocity 0.5</a:t>
            </a:r>
            <a:r>
              <a:rPr lang="en-US" b="1">
                <a:solidFill>
                  <a:schemeClr val="bg1"/>
                </a:solidFill>
                <a:latin typeface="Arial" charset="0"/>
                <a:sym typeface="Symbol" pitchFamily="18" charset="2"/>
              </a:rPr>
              <a:t> </a:t>
            </a:r>
            <a:r>
              <a:rPr lang="en-US" sz="1600" b="1">
                <a:solidFill>
                  <a:schemeClr val="bg1"/>
                </a:solidFill>
                <a:latin typeface="Arial" charset="0"/>
                <a:sym typeface="Symbol" pitchFamily="18" charset="2"/>
              </a:rPr>
              <a:t>PPI</a:t>
            </a:r>
          </a:p>
          <a:p>
            <a:pPr eaLnBrk="1" hangingPunct="1">
              <a:spcBef>
                <a:spcPct val="50000"/>
              </a:spcBef>
            </a:pPr>
            <a:r>
              <a:rPr lang="en-US" sz="1600" b="1">
                <a:solidFill>
                  <a:schemeClr val="bg1"/>
                </a:solidFill>
                <a:latin typeface="Arial" charset="0"/>
                <a:sym typeface="Symbol" pitchFamily="18" charset="2"/>
              </a:rPr>
              <a:t>Images ~ 58 s</a:t>
            </a:r>
          </a:p>
        </p:txBody>
      </p:sp>
      <p:sp>
        <p:nvSpPr>
          <p:cNvPr id="173061" name="Rectangle 5"/>
          <p:cNvSpPr>
            <a:spLocks noChangeArrowheads="1"/>
          </p:cNvSpPr>
          <p:nvPr/>
        </p:nvSpPr>
        <p:spPr bwMode="auto">
          <a:xfrm>
            <a:off x="1905000" y="0"/>
            <a:ext cx="5029200" cy="914400"/>
          </a:xfrm>
          <a:prstGeom prst="rect">
            <a:avLst/>
          </a:prstGeom>
          <a:solidFill>
            <a:schemeClr val="bg1"/>
          </a:solidFill>
          <a:ln w="9525">
            <a:noFill/>
            <a:miter lim="800000"/>
            <a:headEnd/>
            <a:tailEnd/>
          </a:ln>
          <a:effectLst/>
        </p:spPr>
        <p:txBody>
          <a:bodyPr wrap="none" anchor="ctr"/>
          <a:lstStyle/>
          <a:p>
            <a:endParaRPr lang="en-US"/>
          </a:p>
        </p:txBody>
      </p:sp>
      <p:sp>
        <p:nvSpPr>
          <p:cNvPr id="173062" name="Rectangle 6"/>
          <p:cNvSpPr>
            <a:spLocks noChangeArrowheads="1"/>
          </p:cNvSpPr>
          <p:nvPr/>
        </p:nvSpPr>
        <p:spPr bwMode="auto">
          <a:xfrm>
            <a:off x="2057400" y="152400"/>
            <a:ext cx="4343400" cy="1143000"/>
          </a:xfrm>
          <a:prstGeom prst="rect">
            <a:avLst/>
          </a:prstGeom>
          <a:noFill/>
          <a:ln w="9525">
            <a:noFill/>
            <a:miter lim="800000"/>
            <a:headEnd/>
            <a:tailEnd/>
          </a:ln>
          <a:effectLst/>
        </p:spPr>
        <p:txBody>
          <a:bodyPr anchor="ctr"/>
          <a:lstStyle/>
          <a:p>
            <a:pPr eaLnBrk="1" hangingPunct="1"/>
            <a:r>
              <a:rPr lang="en-US" sz="3200">
                <a:solidFill>
                  <a:schemeClr val="tx2"/>
                </a:solidFill>
                <a:effectLst>
                  <a:outerShdw blurRad="38100" dist="38100" dir="2700000" algn="tl">
                    <a:srgbClr val="000000"/>
                  </a:outerShdw>
                </a:effectLst>
                <a:latin typeface="Elephant" pitchFamily="18" charset="0"/>
              </a:rPr>
              <a:t>Earlier detection of velocity signatures</a:t>
            </a:r>
            <a:br>
              <a:rPr lang="en-US" sz="3200">
                <a:solidFill>
                  <a:schemeClr val="tx2"/>
                </a:solidFill>
                <a:effectLst>
                  <a:outerShdw blurRad="38100" dist="38100" dir="2700000" algn="tl">
                    <a:srgbClr val="000000"/>
                  </a:outerShdw>
                </a:effectLst>
                <a:latin typeface="Elephant" pitchFamily="18" charset="0"/>
              </a:rPr>
            </a:br>
            <a:endParaRPr lang="en-US" sz="3200">
              <a:solidFill>
                <a:schemeClr val="tx2"/>
              </a:solidFill>
              <a:effectLst>
                <a:outerShdw blurRad="38100" dist="38100" dir="2700000" algn="tl">
                  <a:srgbClr val="000000"/>
                </a:outerShdw>
              </a:effectLst>
              <a:latin typeface="Elephant" pitchFamily="18" charset="0"/>
            </a:endParaRPr>
          </a:p>
        </p:txBody>
      </p:sp>
      <p:sp>
        <p:nvSpPr>
          <p:cNvPr id="173063" name="Text Box 7"/>
          <p:cNvSpPr txBox="1">
            <a:spLocks noChangeArrowheads="1"/>
          </p:cNvSpPr>
          <p:nvPr/>
        </p:nvSpPr>
        <p:spPr bwMode="auto">
          <a:xfrm>
            <a:off x="220663" y="1508125"/>
            <a:ext cx="2217737" cy="396875"/>
          </a:xfrm>
          <a:prstGeom prst="rect">
            <a:avLst/>
          </a:prstGeom>
          <a:noFill/>
          <a:ln w="9525">
            <a:noFill/>
            <a:miter lim="800000"/>
            <a:headEnd/>
            <a:tailEnd/>
          </a:ln>
          <a:effectLst/>
        </p:spPr>
        <p:txBody>
          <a:bodyPr>
            <a:spAutoFit/>
          </a:bodyPr>
          <a:lstStyle/>
          <a:p>
            <a:pPr eaLnBrk="1" hangingPunct="1">
              <a:spcBef>
                <a:spcPct val="50000"/>
              </a:spcBef>
            </a:pPr>
            <a:r>
              <a:rPr lang="en-US" sz="2000">
                <a:solidFill>
                  <a:srgbClr val="FFFF00"/>
                </a:solidFill>
                <a:latin typeface="Arial" charset="0"/>
              </a:rPr>
              <a:t>24 April 2006</a:t>
            </a:r>
          </a:p>
        </p:txBody>
      </p:sp>
      <p:sp>
        <p:nvSpPr>
          <p:cNvPr id="173064" name="Text Box 8"/>
          <p:cNvSpPr txBox="1">
            <a:spLocks noChangeArrowheads="1"/>
          </p:cNvSpPr>
          <p:nvPr/>
        </p:nvSpPr>
        <p:spPr bwMode="auto">
          <a:xfrm>
            <a:off x="228600" y="4827588"/>
            <a:ext cx="2286000" cy="947737"/>
          </a:xfrm>
          <a:prstGeom prst="rect">
            <a:avLst/>
          </a:prstGeom>
          <a:noFill/>
          <a:ln w="9525">
            <a:noFill/>
            <a:miter lim="800000"/>
            <a:headEnd/>
            <a:tailEnd/>
          </a:ln>
          <a:effectLst/>
        </p:spPr>
        <p:txBody>
          <a:bodyPr>
            <a:spAutoFit/>
          </a:bodyPr>
          <a:lstStyle/>
          <a:p>
            <a:pPr eaLnBrk="1" hangingPunct="1">
              <a:spcBef>
                <a:spcPct val="50000"/>
              </a:spcBef>
            </a:pPr>
            <a:r>
              <a:rPr lang="en-US" sz="1600" b="1">
                <a:latin typeface="Arial" charset="0"/>
              </a:rPr>
              <a:t>KTLX Reflectivity &amp; Velocity 0.5</a:t>
            </a:r>
            <a:r>
              <a:rPr lang="en-US" sz="1600" b="1">
                <a:latin typeface="Arial" charset="0"/>
                <a:sym typeface="Symbol" pitchFamily="18" charset="2"/>
              </a:rPr>
              <a:t> PPI</a:t>
            </a:r>
          </a:p>
          <a:p>
            <a:pPr eaLnBrk="1" hangingPunct="1">
              <a:spcBef>
                <a:spcPct val="50000"/>
              </a:spcBef>
            </a:pPr>
            <a:r>
              <a:rPr lang="en-US" sz="1600" b="1">
                <a:latin typeface="Arial" charset="0"/>
                <a:sym typeface="Symbol" pitchFamily="18" charset="2"/>
              </a:rPr>
              <a:t>Images ~ 4 min</a:t>
            </a:r>
          </a:p>
        </p:txBody>
      </p:sp>
      <p:pic>
        <p:nvPicPr>
          <p:cNvPr id="173065" name="Picture 9" descr="NWRT_loop_04242006"/>
          <p:cNvPicPr>
            <a:picLocks noChangeAspect="1" noChangeArrowheads="1"/>
          </p:cNvPicPr>
          <p:nvPr/>
        </p:nvPicPr>
        <p:blipFill>
          <a:blip r:embed="rId2" cstate="print"/>
          <a:srcRect/>
          <a:stretch>
            <a:fillRect/>
          </a:stretch>
        </p:blipFill>
        <p:spPr bwMode="auto">
          <a:xfrm>
            <a:off x="2438400" y="1411288"/>
            <a:ext cx="5429250" cy="545941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Rcomparison_loop_Eye08192007"/>
          <p:cNvPicPr>
            <a:picLocks noChangeAspect="1" noChangeArrowheads="1"/>
          </p:cNvPicPr>
          <p:nvPr/>
        </p:nvPicPr>
        <p:blipFill>
          <a:blip r:embed="rId3" cstate="print"/>
          <a:srcRect/>
          <a:stretch>
            <a:fillRect/>
          </a:stretch>
        </p:blipFill>
        <p:spPr bwMode="auto">
          <a:xfrm>
            <a:off x="2743200" y="1400175"/>
            <a:ext cx="2741613" cy="5481638"/>
          </a:xfrm>
          <a:prstGeom prst="rect">
            <a:avLst/>
          </a:prstGeom>
          <a:noFill/>
        </p:spPr>
      </p:pic>
      <p:pic>
        <p:nvPicPr>
          <p:cNvPr id="179203" name="Picture 3" descr="Vcomparison_loop_Eye08192007"/>
          <p:cNvPicPr>
            <a:picLocks noChangeAspect="1" noChangeArrowheads="1"/>
          </p:cNvPicPr>
          <p:nvPr/>
        </p:nvPicPr>
        <p:blipFill>
          <a:blip r:embed="rId4" cstate="print"/>
          <a:srcRect/>
          <a:stretch>
            <a:fillRect/>
          </a:stretch>
        </p:blipFill>
        <p:spPr bwMode="auto">
          <a:xfrm>
            <a:off x="5486400" y="1400175"/>
            <a:ext cx="2741613" cy="5481638"/>
          </a:xfrm>
          <a:prstGeom prst="rect">
            <a:avLst/>
          </a:prstGeom>
          <a:noFill/>
        </p:spPr>
      </p:pic>
      <p:pic>
        <p:nvPicPr>
          <p:cNvPr id="179204" name="Picture 4" descr="nwrtTemplate3"/>
          <p:cNvPicPr>
            <a:picLocks noChangeAspect="1" noChangeArrowheads="1"/>
          </p:cNvPicPr>
          <p:nvPr/>
        </p:nvPicPr>
        <p:blipFill>
          <a:blip r:embed="rId5" cstate="print"/>
          <a:srcRect b="79416"/>
          <a:stretch>
            <a:fillRect/>
          </a:stretch>
        </p:blipFill>
        <p:spPr bwMode="auto">
          <a:xfrm>
            <a:off x="4763" y="0"/>
            <a:ext cx="9142412" cy="1411288"/>
          </a:xfrm>
          <a:prstGeom prst="rect">
            <a:avLst/>
          </a:prstGeom>
          <a:noFill/>
          <a:ln w="9525">
            <a:noFill/>
            <a:miter lim="800000"/>
            <a:headEnd/>
            <a:tailEnd/>
          </a:ln>
        </p:spPr>
      </p:pic>
      <p:sp>
        <p:nvSpPr>
          <p:cNvPr id="179205" name="Rectangle 5"/>
          <p:cNvSpPr>
            <a:spLocks noGrp="1" noChangeArrowheads="1"/>
          </p:cNvSpPr>
          <p:nvPr>
            <p:ph type="title"/>
          </p:nvPr>
        </p:nvSpPr>
        <p:spPr>
          <a:xfrm>
            <a:off x="457200" y="292100"/>
            <a:ext cx="8686800" cy="1384300"/>
          </a:xfrm>
        </p:spPr>
        <p:txBody>
          <a:bodyPr/>
          <a:lstStyle/>
          <a:p>
            <a:r>
              <a:rPr lang="en-US" sz="3200"/>
              <a:t/>
            </a:r>
            <a:br>
              <a:rPr lang="en-US" sz="3200"/>
            </a:br>
            <a:endParaRPr lang="en-US" sz="2400"/>
          </a:p>
        </p:txBody>
      </p:sp>
      <p:sp>
        <p:nvSpPr>
          <p:cNvPr id="179206" name="Rectangle 6"/>
          <p:cNvSpPr>
            <a:spLocks noChangeArrowheads="1"/>
          </p:cNvSpPr>
          <p:nvPr/>
        </p:nvSpPr>
        <p:spPr bwMode="auto">
          <a:xfrm>
            <a:off x="-7938" y="5486400"/>
            <a:ext cx="184151" cy="457200"/>
          </a:xfrm>
          <a:prstGeom prst="rect">
            <a:avLst/>
          </a:prstGeom>
          <a:noFill/>
          <a:ln w="9525">
            <a:noFill/>
            <a:miter lim="800000"/>
            <a:headEnd/>
            <a:tailEnd/>
          </a:ln>
        </p:spPr>
        <p:txBody>
          <a:bodyPr>
            <a:spAutoFit/>
          </a:bodyPr>
          <a:lstStyle/>
          <a:p>
            <a:endParaRPr lang="en-US" sz="2400">
              <a:latin typeface="Arial" charset="0"/>
              <a:ea typeface="ＭＳ Ｐゴシック" pitchFamily="48" charset="-128"/>
            </a:endParaRPr>
          </a:p>
        </p:txBody>
      </p:sp>
      <p:sp>
        <p:nvSpPr>
          <p:cNvPr id="179207" name="Rectangle 7"/>
          <p:cNvSpPr>
            <a:spLocks noChangeArrowheads="1"/>
          </p:cNvSpPr>
          <p:nvPr/>
        </p:nvSpPr>
        <p:spPr bwMode="auto">
          <a:xfrm>
            <a:off x="1119188" y="5313363"/>
            <a:ext cx="184150" cy="457200"/>
          </a:xfrm>
          <a:prstGeom prst="rect">
            <a:avLst/>
          </a:prstGeom>
          <a:noFill/>
          <a:ln w="9525">
            <a:noFill/>
            <a:miter lim="800000"/>
            <a:headEnd/>
            <a:tailEnd/>
          </a:ln>
        </p:spPr>
        <p:txBody>
          <a:bodyPr wrap="none">
            <a:spAutoFit/>
          </a:bodyPr>
          <a:lstStyle/>
          <a:p>
            <a:endParaRPr lang="en-US" sz="2400">
              <a:latin typeface="Arial" charset="0"/>
              <a:ea typeface="ＭＳ Ｐゴシック" pitchFamily="48" charset="-128"/>
            </a:endParaRPr>
          </a:p>
        </p:txBody>
      </p:sp>
      <p:sp>
        <p:nvSpPr>
          <p:cNvPr id="179208" name="Text Box 8"/>
          <p:cNvSpPr txBox="1">
            <a:spLocks noChangeArrowheads="1"/>
          </p:cNvSpPr>
          <p:nvPr/>
        </p:nvSpPr>
        <p:spPr bwMode="auto">
          <a:xfrm>
            <a:off x="609600" y="1905000"/>
            <a:ext cx="2286000" cy="2151063"/>
          </a:xfrm>
          <a:prstGeom prst="rect">
            <a:avLst/>
          </a:prstGeom>
          <a:noFill/>
          <a:ln w="9525">
            <a:noFill/>
            <a:miter lim="800000"/>
            <a:headEnd/>
            <a:tailEnd/>
          </a:ln>
          <a:effectLst/>
        </p:spPr>
        <p:txBody>
          <a:bodyPr>
            <a:spAutoFit/>
          </a:bodyPr>
          <a:lstStyle/>
          <a:p>
            <a:pPr eaLnBrk="1" hangingPunct="1">
              <a:spcBef>
                <a:spcPct val="50000"/>
              </a:spcBef>
            </a:pPr>
            <a:r>
              <a:rPr lang="en-US" sz="2000" b="1">
                <a:latin typeface="Arial" charset="0"/>
              </a:rPr>
              <a:t>PAR</a:t>
            </a:r>
            <a:r>
              <a:rPr lang="en-US" sz="2000">
                <a:latin typeface="Arial" charset="0"/>
              </a:rPr>
              <a:t>                 </a:t>
            </a:r>
            <a:r>
              <a:rPr lang="en-US" sz="2000">
                <a:latin typeface="Arial" charset="0"/>
                <a:sym typeface="Symbol" pitchFamily="18" charset="2"/>
              </a:rPr>
              <a:t>VCP 12 BMX               60 sector</a:t>
            </a:r>
          </a:p>
          <a:p>
            <a:pPr eaLnBrk="1" hangingPunct="1">
              <a:spcBef>
                <a:spcPct val="50000"/>
              </a:spcBef>
            </a:pPr>
            <a:r>
              <a:rPr lang="en-US">
                <a:sym typeface="Symbol" pitchFamily="18" charset="2"/>
              </a:rPr>
              <a:t>0.5 oversampling  in azimuth</a:t>
            </a:r>
            <a:endParaRPr lang="en-US" sz="2000">
              <a:latin typeface="Arial" charset="0"/>
              <a:sym typeface="Symbol" pitchFamily="18" charset="2"/>
            </a:endParaRPr>
          </a:p>
          <a:p>
            <a:pPr eaLnBrk="1" hangingPunct="1">
              <a:spcBef>
                <a:spcPct val="50000"/>
              </a:spcBef>
            </a:pPr>
            <a:r>
              <a:rPr lang="en-US" sz="2000">
                <a:latin typeface="Arial" charset="0"/>
                <a:sym typeface="Symbol" pitchFamily="18" charset="2"/>
              </a:rPr>
              <a:t>Images ~ </a:t>
            </a:r>
            <a:r>
              <a:rPr lang="en-US" sz="2000" b="1">
                <a:latin typeface="Arial" charset="0"/>
                <a:sym typeface="Symbol" pitchFamily="18" charset="2"/>
              </a:rPr>
              <a:t>43 s</a:t>
            </a:r>
          </a:p>
        </p:txBody>
      </p:sp>
      <p:sp>
        <p:nvSpPr>
          <p:cNvPr id="179209" name="Text Box 9"/>
          <p:cNvSpPr txBox="1">
            <a:spLocks noChangeArrowheads="1"/>
          </p:cNvSpPr>
          <p:nvPr/>
        </p:nvSpPr>
        <p:spPr bwMode="auto">
          <a:xfrm>
            <a:off x="609600" y="4784725"/>
            <a:ext cx="2362200" cy="1006475"/>
          </a:xfrm>
          <a:prstGeom prst="rect">
            <a:avLst/>
          </a:prstGeom>
          <a:noFill/>
          <a:ln w="9525">
            <a:noFill/>
            <a:miter lim="800000"/>
            <a:headEnd/>
            <a:tailEnd/>
          </a:ln>
          <a:effectLst/>
        </p:spPr>
        <p:txBody>
          <a:bodyPr>
            <a:spAutoFit/>
          </a:bodyPr>
          <a:lstStyle/>
          <a:p>
            <a:pPr eaLnBrk="1" hangingPunct="1">
              <a:spcBef>
                <a:spcPct val="50000"/>
              </a:spcBef>
            </a:pPr>
            <a:r>
              <a:rPr lang="en-US" sz="2000">
                <a:solidFill>
                  <a:srgbClr val="FFFF00"/>
                </a:solidFill>
                <a:latin typeface="Arial" charset="0"/>
              </a:rPr>
              <a:t>WSR-88D                      VCP 12             </a:t>
            </a:r>
            <a:r>
              <a:rPr lang="en-US" sz="2000">
                <a:solidFill>
                  <a:srgbClr val="FFFF00"/>
                </a:solidFill>
                <a:latin typeface="Arial" charset="0"/>
                <a:sym typeface="Symbol" pitchFamily="18" charset="2"/>
              </a:rPr>
              <a:t>Images ~ </a:t>
            </a:r>
            <a:r>
              <a:rPr lang="en-US" sz="2000" b="1">
                <a:solidFill>
                  <a:srgbClr val="FFFF00"/>
                </a:solidFill>
                <a:latin typeface="Arial" charset="0"/>
                <a:sym typeface="Symbol" pitchFamily="18" charset="2"/>
              </a:rPr>
              <a:t>4.1 min</a:t>
            </a:r>
          </a:p>
        </p:txBody>
      </p:sp>
      <p:sp>
        <p:nvSpPr>
          <p:cNvPr id="179210" name="Rectangle 10"/>
          <p:cNvSpPr>
            <a:spLocks noChangeArrowheads="1"/>
          </p:cNvSpPr>
          <p:nvPr/>
        </p:nvSpPr>
        <p:spPr bwMode="auto">
          <a:xfrm>
            <a:off x="7086600" y="0"/>
            <a:ext cx="2057400" cy="1371600"/>
          </a:xfrm>
          <a:prstGeom prst="rect">
            <a:avLst/>
          </a:prstGeom>
          <a:solidFill>
            <a:schemeClr val="tx2"/>
          </a:solidFill>
          <a:ln w="9525">
            <a:solidFill>
              <a:schemeClr val="tx1"/>
            </a:solidFill>
            <a:miter lim="800000"/>
            <a:headEnd/>
            <a:tailEnd/>
          </a:ln>
          <a:effectLst/>
        </p:spPr>
        <p:txBody>
          <a:bodyPr wrap="none" anchor="ctr"/>
          <a:lstStyle/>
          <a:p>
            <a:endParaRPr lang="en-US"/>
          </a:p>
        </p:txBody>
      </p:sp>
      <p:sp>
        <p:nvSpPr>
          <p:cNvPr id="179211" name="Rectangle 11"/>
          <p:cNvSpPr>
            <a:spLocks noChangeArrowheads="1"/>
          </p:cNvSpPr>
          <p:nvPr/>
        </p:nvSpPr>
        <p:spPr bwMode="auto">
          <a:xfrm>
            <a:off x="1905000" y="457200"/>
            <a:ext cx="5486400" cy="685800"/>
          </a:xfrm>
          <a:prstGeom prst="rect">
            <a:avLst/>
          </a:prstGeom>
          <a:solidFill>
            <a:schemeClr val="tx2"/>
          </a:solidFill>
          <a:ln w="9525">
            <a:solidFill>
              <a:schemeClr val="tx1"/>
            </a:solidFill>
            <a:miter lim="800000"/>
            <a:headEnd/>
            <a:tailEnd/>
          </a:ln>
          <a:effectLst/>
        </p:spPr>
        <p:txBody>
          <a:bodyPr wrap="none" anchor="ctr"/>
          <a:lstStyle/>
          <a:p>
            <a:endParaRPr lang="en-US"/>
          </a:p>
        </p:txBody>
      </p:sp>
      <p:sp>
        <p:nvSpPr>
          <p:cNvPr id="179212" name="Rectangle 12"/>
          <p:cNvSpPr>
            <a:spLocks noChangeArrowheads="1"/>
          </p:cNvSpPr>
          <p:nvPr/>
        </p:nvSpPr>
        <p:spPr bwMode="auto">
          <a:xfrm>
            <a:off x="1741488" y="0"/>
            <a:ext cx="7402512" cy="1143000"/>
          </a:xfrm>
          <a:prstGeom prst="rect">
            <a:avLst/>
          </a:prstGeom>
          <a:noFill/>
          <a:ln w="9525">
            <a:noFill/>
            <a:miter lim="800000"/>
            <a:headEnd/>
            <a:tailEnd/>
          </a:ln>
          <a:effectLst/>
        </p:spPr>
        <p:txBody>
          <a:bodyPr anchor="ctr"/>
          <a:lstStyle/>
          <a:p>
            <a:pPr eaLnBrk="1" hangingPunct="1">
              <a:lnSpc>
                <a:spcPct val="90000"/>
              </a:lnSpc>
            </a:pPr>
            <a:r>
              <a:rPr lang="en-US" sz="3200">
                <a:solidFill>
                  <a:srgbClr val="000066"/>
                </a:solidFill>
                <a:latin typeface="Elephant" pitchFamily="18" charset="0"/>
              </a:rPr>
              <a:t>Tropical Storm Erin: Eyewall</a:t>
            </a:r>
            <a:endParaRPr lang="en-US" sz="2800">
              <a:solidFill>
                <a:schemeClr val="tx2"/>
              </a:solidFill>
              <a:effectLst>
                <a:outerShdw blurRad="38100" dist="38100" dir="2700000" algn="tl">
                  <a:srgbClr val="000000"/>
                </a:outerShdw>
              </a:effectLst>
            </a:endParaRPr>
          </a:p>
        </p:txBody>
      </p:sp>
      <p:sp>
        <p:nvSpPr>
          <p:cNvPr id="179213" name="Text Box 13"/>
          <p:cNvSpPr txBox="1">
            <a:spLocks noChangeArrowheads="1"/>
          </p:cNvSpPr>
          <p:nvPr/>
        </p:nvSpPr>
        <p:spPr bwMode="auto">
          <a:xfrm>
            <a:off x="5546725" y="1479550"/>
            <a:ext cx="990600" cy="366713"/>
          </a:xfrm>
          <a:prstGeom prst="rect">
            <a:avLst/>
          </a:prstGeom>
          <a:noFill/>
          <a:ln w="9525">
            <a:noFill/>
            <a:miter lim="800000"/>
            <a:headEnd/>
            <a:tailEnd/>
          </a:ln>
          <a:effectLst/>
        </p:spPr>
        <p:txBody>
          <a:bodyPr>
            <a:spAutoFit/>
          </a:bodyPr>
          <a:lstStyle/>
          <a:p>
            <a:pPr eaLnBrk="1" hangingPunct="1">
              <a:spcBef>
                <a:spcPct val="50000"/>
              </a:spcBef>
            </a:pPr>
            <a:r>
              <a:rPr lang="en-US" b="1">
                <a:latin typeface="Arial" charset="0"/>
                <a:ea typeface="ＭＳ Ｐゴシック" pitchFamily="48" charset="-128"/>
              </a:rPr>
              <a:t>PAR</a:t>
            </a:r>
            <a:endParaRPr lang="en-US" sz="2400" b="1">
              <a:latin typeface="Arial" charset="0"/>
              <a:ea typeface="ＭＳ Ｐゴシック" pitchFamily="48" charset="-128"/>
            </a:endParaRPr>
          </a:p>
        </p:txBody>
      </p:sp>
      <p:sp>
        <p:nvSpPr>
          <p:cNvPr id="179214" name="Text Box 14"/>
          <p:cNvSpPr txBox="1">
            <a:spLocks noChangeArrowheads="1"/>
          </p:cNvSpPr>
          <p:nvPr/>
        </p:nvSpPr>
        <p:spPr bwMode="auto">
          <a:xfrm>
            <a:off x="5546725" y="4229100"/>
            <a:ext cx="990600" cy="366713"/>
          </a:xfrm>
          <a:prstGeom prst="rect">
            <a:avLst/>
          </a:prstGeom>
          <a:noFill/>
          <a:ln w="9525">
            <a:noFill/>
            <a:miter lim="800000"/>
            <a:headEnd/>
            <a:tailEnd/>
          </a:ln>
          <a:effectLst/>
        </p:spPr>
        <p:txBody>
          <a:bodyPr>
            <a:spAutoFit/>
          </a:bodyPr>
          <a:lstStyle/>
          <a:p>
            <a:pPr eaLnBrk="1" hangingPunct="1">
              <a:spcBef>
                <a:spcPct val="50000"/>
              </a:spcBef>
            </a:pPr>
            <a:r>
              <a:rPr lang="en-US" b="1">
                <a:latin typeface="Arial" charset="0"/>
                <a:ea typeface="ＭＳ Ｐゴシック" pitchFamily="48" charset="-128"/>
              </a:rPr>
              <a:t>KTLX</a:t>
            </a:r>
          </a:p>
        </p:txBody>
      </p:sp>
      <p:sp>
        <p:nvSpPr>
          <p:cNvPr id="179215" name="Text Box 15"/>
          <p:cNvSpPr txBox="1">
            <a:spLocks noChangeArrowheads="1"/>
          </p:cNvSpPr>
          <p:nvPr/>
        </p:nvSpPr>
        <p:spPr bwMode="auto">
          <a:xfrm>
            <a:off x="2743200" y="1479550"/>
            <a:ext cx="990600" cy="366713"/>
          </a:xfrm>
          <a:prstGeom prst="rect">
            <a:avLst/>
          </a:prstGeom>
          <a:noFill/>
          <a:ln w="9525">
            <a:noFill/>
            <a:miter lim="800000"/>
            <a:headEnd/>
            <a:tailEnd/>
          </a:ln>
          <a:effectLst/>
        </p:spPr>
        <p:txBody>
          <a:bodyPr>
            <a:spAutoFit/>
          </a:bodyPr>
          <a:lstStyle/>
          <a:p>
            <a:pPr eaLnBrk="1" hangingPunct="1">
              <a:spcBef>
                <a:spcPct val="50000"/>
              </a:spcBef>
            </a:pPr>
            <a:r>
              <a:rPr lang="en-US" b="1">
                <a:latin typeface="Arial" charset="0"/>
                <a:ea typeface="ＭＳ Ｐゴシック" pitchFamily="48" charset="-128"/>
              </a:rPr>
              <a:t>PAR</a:t>
            </a:r>
            <a:endParaRPr lang="en-US" sz="2400" b="1">
              <a:latin typeface="Arial" charset="0"/>
              <a:ea typeface="ＭＳ Ｐゴシック" pitchFamily="48" charset="-128"/>
            </a:endParaRPr>
          </a:p>
        </p:txBody>
      </p:sp>
      <p:sp>
        <p:nvSpPr>
          <p:cNvPr id="179216" name="Text Box 16"/>
          <p:cNvSpPr txBox="1">
            <a:spLocks noChangeArrowheads="1"/>
          </p:cNvSpPr>
          <p:nvPr/>
        </p:nvSpPr>
        <p:spPr bwMode="auto">
          <a:xfrm>
            <a:off x="2743200" y="4229100"/>
            <a:ext cx="990600" cy="366713"/>
          </a:xfrm>
          <a:prstGeom prst="rect">
            <a:avLst/>
          </a:prstGeom>
          <a:noFill/>
          <a:ln w="9525">
            <a:noFill/>
            <a:miter lim="800000"/>
            <a:headEnd/>
            <a:tailEnd/>
          </a:ln>
          <a:effectLst/>
        </p:spPr>
        <p:txBody>
          <a:bodyPr>
            <a:spAutoFit/>
          </a:bodyPr>
          <a:lstStyle/>
          <a:p>
            <a:pPr eaLnBrk="1" hangingPunct="1">
              <a:spcBef>
                <a:spcPct val="50000"/>
              </a:spcBef>
            </a:pPr>
            <a:r>
              <a:rPr lang="en-US" b="1">
                <a:latin typeface="Arial" charset="0"/>
                <a:ea typeface="ＭＳ Ｐゴシック" pitchFamily="48" charset="-128"/>
              </a:rPr>
              <a:t>KTLX</a:t>
            </a:r>
          </a:p>
        </p:txBody>
      </p:sp>
      <p:sp>
        <p:nvSpPr>
          <p:cNvPr id="179217" name="Text Box 17"/>
          <p:cNvSpPr txBox="1">
            <a:spLocks noChangeArrowheads="1"/>
          </p:cNvSpPr>
          <p:nvPr/>
        </p:nvSpPr>
        <p:spPr bwMode="auto">
          <a:xfrm>
            <a:off x="609600" y="1508125"/>
            <a:ext cx="2217738" cy="396875"/>
          </a:xfrm>
          <a:prstGeom prst="rect">
            <a:avLst/>
          </a:prstGeom>
          <a:noFill/>
          <a:ln w="9525">
            <a:noFill/>
            <a:miter lim="800000"/>
            <a:headEnd/>
            <a:tailEnd/>
          </a:ln>
          <a:effectLst/>
        </p:spPr>
        <p:txBody>
          <a:bodyPr>
            <a:spAutoFit/>
          </a:bodyPr>
          <a:lstStyle/>
          <a:p>
            <a:pPr eaLnBrk="1" hangingPunct="1">
              <a:spcBef>
                <a:spcPct val="50000"/>
              </a:spcBef>
            </a:pPr>
            <a:r>
              <a:rPr lang="en-US" sz="2000" b="1" u="sng">
                <a:solidFill>
                  <a:srgbClr val="FFFF00"/>
                </a:solidFill>
                <a:latin typeface="Arial" charset="0"/>
              </a:rPr>
              <a:t>19 August 2007</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5-10 years</a:t>
            </a:r>
            <a:endParaRPr lang="en-US" dirty="0"/>
          </a:p>
        </p:txBody>
      </p:sp>
      <p:sp>
        <p:nvSpPr>
          <p:cNvPr id="3" name="Content Placeholder 2"/>
          <p:cNvSpPr>
            <a:spLocks noGrp="1"/>
          </p:cNvSpPr>
          <p:nvPr>
            <p:ph idx="1"/>
          </p:nvPr>
        </p:nvSpPr>
        <p:spPr/>
        <p:txBody>
          <a:bodyPr/>
          <a:lstStyle/>
          <a:p>
            <a:r>
              <a:rPr lang="en-US" dirty="0" smtClean="0"/>
              <a:t>Development of Cost affordable Dual-Polarized Phased Array</a:t>
            </a:r>
          </a:p>
          <a:p>
            <a:r>
              <a:rPr lang="en-US" dirty="0" smtClean="0"/>
              <a:t>Multi-function Phased Arrays</a:t>
            </a:r>
          </a:p>
          <a:p>
            <a:r>
              <a:rPr lang="en-US" dirty="0" smtClean="0"/>
              <a:t>Automated Adaptive Scanning</a:t>
            </a:r>
          </a:p>
          <a:p>
            <a:r>
              <a:rPr lang="en-US" dirty="0" smtClean="0"/>
              <a:t>4-D User Interface between data and Users</a:t>
            </a:r>
          </a:p>
          <a:p>
            <a:r>
              <a:rPr lang="en-US" dirty="0" smtClean="0"/>
              <a:t>Real-time delivery of radar data and warnings to hand-held portable devices, automobiles, airplanes, etc.</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Kevin's Documents\Powerpoint Docs\talkspub\PAR_graphic_multiple_uses.jpg"/>
          <p:cNvPicPr>
            <a:picLocks noChangeAspect="1" noChangeArrowheads="1"/>
          </p:cNvPicPr>
          <p:nvPr/>
        </p:nvPicPr>
        <p:blipFill>
          <a:blip r:embed="rId2" cstate="print"/>
          <a:srcRect/>
          <a:stretch>
            <a:fillRect/>
          </a:stretch>
        </p:blipFill>
        <p:spPr bwMode="auto">
          <a:xfrm>
            <a:off x="533400" y="1457325"/>
            <a:ext cx="8229600" cy="4478338"/>
          </a:xfrm>
          <a:prstGeom prst="rect">
            <a:avLst/>
          </a:prstGeom>
          <a:noFill/>
        </p:spPr>
      </p:pic>
      <p:sp>
        <p:nvSpPr>
          <p:cNvPr id="54275" name="Text Box 3"/>
          <p:cNvSpPr txBox="1">
            <a:spLocks noChangeArrowheads="1"/>
          </p:cNvSpPr>
          <p:nvPr/>
        </p:nvSpPr>
        <p:spPr bwMode="auto">
          <a:xfrm>
            <a:off x="838200" y="333375"/>
            <a:ext cx="7764463" cy="701675"/>
          </a:xfrm>
          <a:prstGeom prst="rect">
            <a:avLst/>
          </a:prstGeom>
          <a:noFill/>
          <a:ln w="9525">
            <a:noFill/>
            <a:miter lim="800000"/>
            <a:headEnd/>
            <a:tailEnd/>
          </a:ln>
          <a:effectLst/>
        </p:spPr>
        <p:txBody>
          <a:bodyPr wrap="none">
            <a:spAutoFit/>
          </a:bodyPr>
          <a:lstStyle/>
          <a:p>
            <a:pPr eaLnBrk="0" hangingPunct="0"/>
            <a:r>
              <a:rPr lang="en-US" sz="4000" b="0">
                <a:latin typeface="Times New Roman" pitchFamily="18" charset="0"/>
              </a:rPr>
              <a:t>Potential uses of Phased Array Radar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381000" y="0"/>
            <a:ext cx="8229600" cy="1231900"/>
          </a:xfrm>
        </p:spPr>
        <p:txBody>
          <a:bodyPr/>
          <a:lstStyle/>
          <a:p>
            <a:pPr algn="ctr" eaLnBrk="1" hangingPunct="1">
              <a:defRPr/>
            </a:pPr>
            <a:r>
              <a:rPr lang="en-US" smtClean="0"/>
              <a:t>FAA/BCI Aircraft Tracking</a:t>
            </a:r>
          </a:p>
        </p:txBody>
      </p:sp>
      <p:sp>
        <p:nvSpPr>
          <p:cNvPr id="215043" name="Rectangle 3"/>
          <p:cNvSpPr>
            <a:spLocks noGrp="1" noChangeArrowheads="1"/>
          </p:cNvSpPr>
          <p:nvPr>
            <p:ph type="body" idx="1"/>
          </p:nvPr>
        </p:nvSpPr>
        <p:spPr/>
        <p:txBody>
          <a:bodyPr/>
          <a:lstStyle/>
          <a:p>
            <a:pPr eaLnBrk="1" hangingPunct="1">
              <a:defRPr/>
            </a:pPr>
            <a:endParaRPr lang="en-US" smtClean="0"/>
          </a:p>
        </p:txBody>
      </p:sp>
      <p:pic>
        <p:nvPicPr>
          <p:cNvPr id="19460" name="Picture 4" descr="w2image_BCI_AircraftTable_"/>
          <p:cNvPicPr>
            <a:picLocks noChangeAspect="1" noChangeArrowheads="1"/>
          </p:cNvPicPr>
          <p:nvPr/>
        </p:nvPicPr>
        <p:blipFill>
          <a:blip r:embed="rId2" cstate="print"/>
          <a:srcRect/>
          <a:stretch>
            <a:fillRect/>
          </a:stretch>
        </p:blipFill>
        <p:spPr bwMode="auto">
          <a:xfrm>
            <a:off x="685800" y="954088"/>
            <a:ext cx="7620000" cy="577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3200" b="1" dirty="0" smtClean="0"/>
              <a:t>ASR-9 vs. ATP / May 21, 2009 16:27:28 – 16:32:28 GMT</a:t>
            </a:r>
            <a:br>
              <a:rPr lang="en-US" sz="3200" b="1" dirty="0" smtClean="0"/>
            </a:br>
            <a:endParaRPr lang="en-US" sz="3200" dirty="0" smtClean="0"/>
          </a:p>
        </p:txBody>
      </p:sp>
      <p:pic>
        <p:nvPicPr>
          <p:cNvPr id="20483" name="Picture 2"/>
          <p:cNvPicPr>
            <a:picLocks noGrp="1" noChangeAspect="1" noChangeArrowheads="1"/>
          </p:cNvPicPr>
          <p:nvPr>
            <p:ph idx="1"/>
          </p:nvPr>
        </p:nvPicPr>
        <p:blipFill>
          <a:blip r:embed="rId2" cstate="print"/>
          <a:srcRect/>
          <a:stretch>
            <a:fillRect/>
          </a:stretch>
        </p:blipFill>
        <p:spPr>
          <a:xfrm>
            <a:off x="1447800" y="1252538"/>
            <a:ext cx="5834063" cy="5224462"/>
          </a:xfrm>
          <a:noFill/>
        </p:spPr>
      </p:pic>
      <p:sp>
        <p:nvSpPr>
          <p:cNvPr id="20484" name="TextBox 4"/>
          <p:cNvSpPr txBox="1">
            <a:spLocks noChangeArrowheads="1"/>
          </p:cNvSpPr>
          <p:nvPr/>
        </p:nvSpPr>
        <p:spPr bwMode="auto">
          <a:xfrm>
            <a:off x="4967288" y="6488113"/>
            <a:ext cx="4176712" cy="369887"/>
          </a:xfrm>
          <a:prstGeom prst="rect">
            <a:avLst/>
          </a:prstGeom>
          <a:noFill/>
          <a:ln w="9525">
            <a:noFill/>
            <a:miter lim="800000"/>
            <a:headEnd/>
            <a:tailEnd/>
          </a:ln>
        </p:spPr>
        <p:txBody>
          <a:bodyPr wrap="none">
            <a:spAutoFit/>
          </a:bodyPr>
          <a:lstStyle/>
          <a:p>
            <a:r>
              <a:rPr lang="en-US"/>
              <a:t>Courtesy of Basic Commerce Industries</a:t>
            </a:r>
          </a:p>
        </p:txBody>
      </p:sp>
      <p:sp>
        <p:nvSpPr>
          <p:cNvPr id="6" name="TextBox 5"/>
          <p:cNvSpPr txBox="1"/>
          <p:nvPr/>
        </p:nvSpPr>
        <p:spPr>
          <a:xfrm>
            <a:off x="5410200" y="6019800"/>
            <a:ext cx="533400" cy="400050"/>
          </a:xfrm>
          <a:prstGeom prst="rect">
            <a:avLst/>
          </a:prstGeom>
          <a:noFill/>
        </p:spPr>
        <p:txBody>
          <a:bodyPr>
            <a:spAutoFit/>
          </a:bodyPr>
          <a:lstStyle/>
          <a:p>
            <a:pPr>
              <a:defRPr/>
            </a:pPr>
            <a:r>
              <a:rPr lang="en-US" sz="1000" dirty="0">
                <a:solidFill>
                  <a:schemeClr val="accent4">
                    <a:lumMod val="10000"/>
                  </a:schemeClr>
                </a:solidFill>
              </a:rPr>
              <a:t>ASR-9</a:t>
            </a:r>
          </a:p>
          <a:p>
            <a:pPr>
              <a:defRPr/>
            </a:pPr>
            <a:r>
              <a:rPr lang="en-US" sz="1000" dirty="0">
                <a:solidFill>
                  <a:schemeClr val="accent4">
                    <a:lumMod val="10000"/>
                  </a:schemeClr>
                </a:solidFill>
              </a:rPr>
              <a:t>ATP</a:t>
            </a:r>
            <a:endParaRPr lang="en-US" sz="1000" dirty="0"/>
          </a:p>
        </p:txBody>
      </p:sp>
      <p:cxnSp>
        <p:nvCxnSpPr>
          <p:cNvPr id="20486" name="Straight Connector 7"/>
          <p:cNvCxnSpPr>
            <a:cxnSpLocks noChangeShapeType="1"/>
          </p:cNvCxnSpPr>
          <p:nvPr/>
        </p:nvCxnSpPr>
        <p:spPr bwMode="auto">
          <a:xfrm>
            <a:off x="5943600" y="6172200"/>
            <a:ext cx="304800" cy="0"/>
          </a:xfrm>
          <a:prstGeom prst="line">
            <a:avLst/>
          </a:prstGeom>
          <a:noFill/>
          <a:ln w="28575" algn="ctr">
            <a:solidFill>
              <a:srgbClr val="FF3300"/>
            </a:solidFill>
            <a:round/>
            <a:headEnd/>
            <a:tailEnd/>
          </a:ln>
        </p:spPr>
      </p:cxnSp>
      <p:cxnSp>
        <p:nvCxnSpPr>
          <p:cNvPr id="20487" name="Straight Connector 8"/>
          <p:cNvCxnSpPr>
            <a:cxnSpLocks noChangeShapeType="1"/>
          </p:cNvCxnSpPr>
          <p:nvPr/>
        </p:nvCxnSpPr>
        <p:spPr bwMode="auto">
          <a:xfrm>
            <a:off x="5943600" y="6324600"/>
            <a:ext cx="304800" cy="0"/>
          </a:xfrm>
          <a:prstGeom prst="line">
            <a:avLst/>
          </a:prstGeom>
          <a:noFill/>
          <a:ln w="28575" algn="ctr">
            <a:solidFill>
              <a:schemeClr val="bg2"/>
            </a:solidFill>
            <a:round/>
            <a:headEnd/>
            <a:tailEnd/>
          </a:ln>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667000" y="0"/>
            <a:ext cx="6248400" cy="1295400"/>
          </a:xfrm>
          <a:noFill/>
          <a:ln/>
        </p:spPr>
        <p:txBody>
          <a:bodyPr lIns="92075" tIns="46038" rIns="92075" bIns="46038" anchor="b">
            <a:normAutofit fontScale="90000"/>
          </a:bodyPr>
          <a:lstStyle/>
          <a:p>
            <a:r>
              <a:rPr lang="en-US" dirty="0" smtClean="0"/>
              <a:t>      NSSL RADAR HISTORY</a:t>
            </a:r>
            <a:br>
              <a:rPr lang="en-US" dirty="0" smtClean="0"/>
            </a:br>
            <a:endParaRPr lang="en-US" dirty="0" smtClean="0"/>
          </a:p>
        </p:txBody>
      </p:sp>
      <p:sp>
        <p:nvSpPr>
          <p:cNvPr id="21507" name="Line 3"/>
          <p:cNvSpPr>
            <a:spLocks noChangeShapeType="1"/>
          </p:cNvSpPr>
          <p:nvPr/>
        </p:nvSpPr>
        <p:spPr bwMode="auto">
          <a:xfrm>
            <a:off x="762000" y="5410200"/>
            <a:ext cx="777240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08" name="Line 4"/>
          <p:cNvSpPr>
            <a:spLocks noChangeShapeType="1"/>
          </p:cNvSpPr>
          <p:nvPr/>
        </p:nvSpPr>
        <p:spPr bwMode="auto">
          <a:xfrm>
            <a:off x="7620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09" name="Line 5"/>
          <p:cNvSpPr>
            <a:spLocks noChangeShapeType="1"/>
          </p:cNvSpPr>
          <p:nvPr/>
        </p:nvSpPr>
        <p:spPr bwMode="auto">
          <a:xfrm>
            <a:off x="85344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10" name="Rectangle 6"/>
          <p:cNvSpPr>
            <a:spLocks noChangeArrowheads="1"/>
          </p:cNvSpPr>
          <p:nvPr/>
        </p:nvSpPr>
        <p:spPr bwMode="auto">
          <a:xfrm>
            <a:off x="441325" y="5432425"/>
            <a:ext cx="6667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1960s</a:t>
            </a:r>
          </a:p>
        </p:txBody>
      </p:sp>
      <p:sp>
        <p:nvSpPr>
          <p:cNvPr id="21511" name="Rectangle 7"/>
          <p:cNvSpPr>
            <a:spLocks noChangeArrowheads="1"/>
          </p:cNvSpPr>
          <p:nvPr/>
        </p:nvSpPr>
        <p:spPr bwMode="auto">
          <a:xfrm>
            <a:off x="8229600" y="54864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2000</a:t>
            </a:r>
          </a:p>
        </p:txBody>
      </p:sp>
      <p:sp>
        <p:nvSpPr>
          <p:cNvPr id="21512" name="Rectangle 8"/>
          <p:cNvSpPr>
            <a:spLocks noChangeArrowheads="1"/>
          </p:cNvSpPr>
          <p:nvPr/>
        </p:nvSpPr>
        <p:spPr bwMode="auto">
          <a:xfrm>
            <a:off x="60325" y="4670425"/>
            <a:ext cx="942975" cy="517525"/>
          </a:xfrm>
          <a:prstGeom prst="rect">
            <a:avLst/>
          </a:prstGeom>
          <a:noFill/>
          <a:ln w="9525">
            <a:noFill/>
            <a:miter lim="800000"/>
            <a:headEnd/>
            <a:tailEnd/>
          </a:ln>
          <a:effectLst/>
        </p:spPr>
        <p:txBody>
          <a:bodyPr wrap="none" lIns="92075" tIns="46038" rIns="92075" bIns="46038">
            <a:spAutoFit/>
          </a:bodyPr>
          <a:lstStyle/>
          <a:p>
            <a:pPr eaLnBrk="0" hangingPunct="0"/>
            <a:r>
              <a:rPr lang="en-US" sz="1400"/>
              <a:t>WSR-57</a:t>
            </a:r>
          </a:p>
          <a:p>
            <a:pPr eaLnBrk="0" hangingPunct="0"/>
            <a:r>
              <a:rPr lang="en-US" sz="1400"/>
              <a:t>Research</a:t>
            </a:r>
          </a:p>
        </p:txBody>
      </p:sp>
      <p:sp>
        <p:nvSpPr>
          <p:cNvPr id="21513" name="Line 9"/>
          <p:cNvSpPr>
            <a:spLocks noChangeShapeType="1"/>
          </p:cNvSpPr>
          <p:nvPr/>
        </p:nvSpPr>
        <p:spPr bwMode="auto">
          <a:xfrm>
            <a:off x="14478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14" name="Line 10"/>
          <p:cNvSpPr>
            <a:spLocks noChangeShapeType="1"/>
          </p:cNvSpPr>
          <p:nvPr/>
        </p:nvSpPr>
        <p:spPr bwMode="auto">
          <a:xfrm>
            <a:off x="4724400" y="5257800"/>
            <a:ext cx="0" cy="3048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15" name="Rectangle 11"/>
          <p:cNvSpPr>
            <a:spLocks noChangeArrowheads="1"/>
          </p:cNvSpPr>
          <p:nvPr/>
        </p:nvSpPr>
        <p:spPr bwMode="auto">
          <a:xfrm>
            <a:off x="1143000" y="54864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1970</a:t>
            </a:r>
          </a:p>
        </p:txBody>
      </p:sp>
      <p:sp>
        <p:nvSpPr>
          <p:cNvPr id="21516" name="Line 12"/>
          <p:cNvSpPr>
            <a:spLocks noChangeShapeType="1"/>
          </p:cNvSpPr>
          <p:nvPr/>
        </p:nvSpPr>
        <p:spPr bwMode="auto">
          <a:xfrm>
            <a:off x="35052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17" name="Rectangle 13"/>
          <p:cNvSpPr>
            <a:spLocks noChangeArrowheads="1"/>
          </p:cNvSpPr>
          <p:nvPr/>
        </p:nvSpPr>
        <p:spPr bwMode="auto">
          <a:xfrm>
            <a:off x="3124200" y="5562600"/>
            <a:ext cx="609600" cy="304800"/>
          </a:xfrm>
          <a:prstGeom prst="rect">
            <a:avLst/>
          </a:prstGeom>
          <a:noFill/>
          <a:ln w="9525">
            <a:noFill/>
            <a:miter lim="800000"/>
            <a:headEnd/>
            <a:tailEnd/>
          </a:ln>
          <a:effectLst/>
        </p:spPr>
        <p:txBody>
          <a:bodyPr lIns="92075" tIns="46038" rIns="92075" bIns="46038">
            <a:spAutoFit/>
          </a:bodyPr>
          <a:lstStyle/>
          <a:p>
            <a:pPr eaLnBrk="0" hangingPunct="0"/>
            <a:r>
              <a:rPr lang="en-US" sz="1400"/>
              <a:t>1980</a:t>
            </a:r>
          </a:p>
        </p:txBody>
      </p:sp>
      <p:sp>
        <p:nvSpPr>
          <p:cNvPr id="21518" name="Line 14"/>
          <p:cNvSpPr>
            <a:spLocks noChangeShapeType="1"/>
          </p:cNvSpPr>
          <p:nvPr/>
        </p:nvSpPr>
        <p:spPr bwMode="auto">
          <a:xfrm>
            <a:off x="64008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19" name="Line 15"/>
          <p:cNvSpPr>
            <a:spLocks noChangeShapeType="1"/>
          </p:cNvSpPr>
          <p:nvPr/>
        </p:nvSpPr>
        <p:spPr bwMode="auto">
          <a:xfrm>
            <a:off x="59436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20" name="Rectangle 16"/>
          <p:cNvSpPr>
            <a:spLocks noChangeArrowheads="1"/>
          </p:cNvSpPr>
          <p:nvPr/>
        </p:nvSpPr>
        <p:spPr bwMode="auto">
          <a:xfrm>
            <a:off x="5699125" y="5584825"/>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1990</a:t>
            </a:r>
          </a:p>
        </p:txBody>
      </p:sp>
      <p:sp>
        <p:nvSpPr>
          <p:cNvPr id="21521" name="Line 17"/>
          <p:cNvSpPr>
            <a:spLocks noChangeShapeType="1"/>
          </p:cNvSpPr>
          <p:nvPr/>
        </p:nvSpPr>
        <p:spPr bwMode="auto">
          <a:xfrm>
            <a:off x="16002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22" name="Rectangle 18"/>
          <p:cNvSpPr>
            <a:spLocks noChangeArrowheads="1"/>
          </p:cNvSpPr>
          <p:nvPr/>
        </p:nvSpPr>
        <p:spPr bwMode="auto">
          <a:xfrm>
            <a:off x="1295400" y="57150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1971</a:t>
            </a:r>
          </a:p>
        </p:txBody>
      </p:sp>
      <p:sp>
        <p:nvSpPr>
          <p:cNvPr id="21523" name="Rectangle 19"/>
          <p:cNvSpPr>
            <a:spLocks noChangeArrowheads="1"/>
          </p:cNvSpPr>
          <p:nvPr/>
        </p:nvSpPr>
        <p:spPr bwMode="auto">
          <a:xfrm>
            <a:off x="1219200" y="4191000"/>
            <a:ext cx="838200" cy="1155700"/>
          </a:xfrm>
          <a:prstGeom prst="rect">
            <a:avLst/>
          </a:prstGeom>
          <a:noFill/>
          <a:ln w="9525">
            <a:noFill/>
            <a:miter lim="800000"/>
            <a:headEnd/>
            <a:tailEnd/>
          </a:ln>
          <a:effectLst/>
        </p:spPr>
        <p:txBody>
          <a:bodyPr lIns="92075" tIns="46038" rIns="92075" bIns="46038">
            <a:spAutoFit/>
          </a:bodyPr>
          <a:lstStyle/>
          <a:p>
            <a:pPr eaLnBrk="0" hangingPunct="0"/>
            <a:r>
              <a:rPr lang="en-US" sz="1400"/>
              <a:t>Norman </a:t>
            </a:r>
          </a:p>
          <a:p>
            <a:pPr eaLnBrk="0" hangingPunct="0"/>
            <a:r>
              <a:rPr lang="en-US" sz="1400"/>
              <a:t>10cm</a:t>
            </a:r>
          </a:p>
          <a:p>
            <a:pPr eaLnBrk="0" hangingPunct="0"/>
            <a:r>
              <a:rPr lang="en-US" sz="1400"/>
              <a:t>Doppler</a:t>
            </a:r>
          </a:p>
          <a:p>
            <a:pPr eaLnBrk="0" hangingPunct="0"/>
            <a:r>
              <a:rPr lang="en-US" sz="1400"/>
              <a:t>  1971</a:t>
            </a:r>
          </a:p>
          <a:p>
            <a:pPr eaLnBrk="0" hangingPunct="0"/>
            <a:endParaRPr lang="en-US" sz="1400"/>
          </a:p>
        </p:txBody>
      </p:sp>
      <p:sp>
        <p:nvSpPr>
          <p:cNvPr id="21524" name="Rectangle 20"/>
          <p:cNvSpPr>
            <a:spLocks noChangeArrowheads="1"/>
          </p:cNvSpPr>
          <p:nvPr/>
        </p:nvSpPr>
        <p:spPr bwMode="auto">
          <a:xfrm>
            <a:off x="1600200" y="3276600"/>
            <a:ext cx="914400" cy="942975"/>
          </a:xfrm>
          <a:prstGeom prst="rect">
            <a:avLst/>
          </a:prstGeom>
          <a:noFill/>
          <a:ln w="9525">
            <a:noFill/>
            <a:miter lim="800000"/>
            <a:headEnd/>
            <a:tailEnd/>
          </a:ln>
          <a:effectLst/>
        </p:spPr>
        <p:txBody>
          <a:bodyPr lIns="92075" tIns="46038" rIns="92075" bIns="46038">
            <a:spAutoFit/>
          </a:bodyPr>
          <a:lstStyle/>
          <a:p>
            <a:pPr eaLnBrk="0" hangingPunct="0"/>
            <a:r>
              <a:rPr lang="en-US" sz="1400"/>
              <a:t>Cimarron</a:t>
            </a:r>
          </a:p>
          <a:p>
            <a:pPr eaLnBrk="0" hangingPunct="0"/>
            <a:r>
              <a:rPr lang="en-US" sz="1400"/>
              <a:t>10cm</a:t>
            </a:r>
          </a:p>
          <a:p>
            <a:pPr eaLnBrk="0" hangingPunct="0"/>
            <a:r>
              <a:rPr lang="en-US" sz="1400"/>
              <a:t>Doppler</a:t>
            </a:r>
          </a:p>
          <a:p>
            <a:pPr eaLnBrk="0" hangingPunct="0"/>
            <a:r>
              <a:rPr lang="en-US" sz="1400"/>
              <a:t>  1973</a:t>
            </a:r>
          </a:p>
        </p:txBody>
      </p:sp>
      <p:sp>
        <p:nvSpPr>
          <p:cNvPr id="21525" name="Line 21"/>
          <p:cNvSpPr>
            <a:spLocks noChangeShapeType="1"/>
          </p:cNvSpPr>
          <p:nvPr/>
        </p:nvSpPr>
        <p:spPr bwMode="auto">
          <a:xfrm>
            <a:off x="19812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26" name="Rectangle 22"/>
          <p:cNvSpPr>
            <a:spLocks noChangeArrowheads="1"/>
          </p:cNvSpPr>
          <p:nvPr/>
        </p:nvSpPr>
        <p:spPr bwMode="auto">
          <a:xfrm>
            <a:off x="1676400" y="55626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1973</a:t>
            </a:r>
          </a:p>
        </p:txBody>
      </p:sp>
      <p:sp>
        <p:nvSpPr>
          <p:cNvPr id="21527" name="Line 23"/>
          <p:cNvSpPr>
            <a:spLocks noChangeShapeType="1"/>
          </p:cNvSpPr>
          <p:nvPr/>
        </p:nvSpPr>
        <p:spPr bwMode="auto">
          <a:xfrm>
            <a:off x="21336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28" name="Line 24"/>
          <p:cNvSpPr>
            <a:spLocks noChangeShapeType="1"/>
          </p:cNvSpPr>
          <p:nvPr/>
        </p:nvSpPr>
        <p:spPr bwMode="auto">
          <a:xfrm>
            <a:off x="57150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29" name="Line 25"/>
          <p:cNvSpPr>
            <a:spLocks noChangeShapeType="1"/>
          </p:cNvSpPr>
          <p:nvPr/>
        </p:nvSpPr>
        <p:spPr bwMode="auto">
          <a:xfrm>
            <a:off x="36576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30" name="Line 26"/>
          <p:cNvSpPr>
            <a:spLocks noChangeShapeType="1"/>
          </p:cNvSpPr>
          <p:nvPr/>
        </p:nvSpPr>
        <p:spPr bwMode="auto">
          <a:xfrm>
            <a:off x="48768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31" name="Rectangle 27"/>
          <p:cNvSpPr>
            <a:spLocks noChangeArrowheads="1"/>
          </p:cNvSpPr>
          <p:nvPr/>
        </p:nvSpPr>
        <p:spPr bwMode="auto">
          <a:xfrm>
            <a:off x="2286000" y="5791200"/>
            <a:ext cx="609600" cy="304800"/>
          </a:xfrm>
          <a:prstGeom prst="rect">
            <a:avLst/>
          </a:prstGeom>
          <a:noFill/>
          <a:ln w="9525">
            <a:noFill/>
            <a:miter lim="800000"/>
            <a:headEnd/>
            <a:tailEnd/>
          </a:ln>
          <a:effectLst/>
        </p:spPr>
        <p:txBody>
          <a:bodyPr lIns="92075" tIns="46038" rIns="92075" bIns="46038">
            <a:spAutoFit/>
          </a:bodyPr>
          <a:lstStyle/>
          <a:p>
            <a:pPr eaLnBrk="0" hangingPunct="0"/>
            <a:r>
              <a:rPr lang="en-US" sz="1400"/>
              <a:t>1974</a:t>
            </a:r>
          </a:p>
        </p:txBody>
      </p:sp>
      <p:sp>
        <p:nvSpPr>
          <p:cNvPr id="21532" name="Rectangle 28"/>
          <p:cNvSpPr>
            <a:spLocks noChangeArrowheads="1"/>
          </p:cNvSpPr>
          <p:nvPr/>
        </p:nvSpPr>
        <p:spPr bwMode="auto">
          <a:xfrm>
            <a:off x="1676400" y="2438400"/>
            <a:ext cx="1143000" cy="942975"/>
          </a:xfrm>
          <a:prstGeom prst="rect">
            <a:avLst/>
          </a:prstGeom>
          <a:noFill/>
          <a:ln w="9525">
            <a:noFill/>
            <a:miter lim="800000"/>
            <a:headEnd/>
            <a:tailEnd/>
          </a:ln>
          <a:effectLst/>
        </p:spPr>
        <p:txBody>
          <a:bodyPr lIns="92075" tIns="46038" rIns="92075" bIns="46038">
            <a:spAutoFit/>
          </a:bodyPr>
          <a:lstStyle/>
          <a:p>
            <a:pPr eaLnBrk="0" hangingPunct="0"/>
            <a:r>
              <a:rPr lang="en-US" sz="1400"/>
              <a:t>First Dual</a:t>
            </a:r>
          </a:p>
          <a:p>
            <a:pPr eaLnBrk="0" hangingPunct="0"/>
            <a:r>
              <a:rPr lang="en-US" sz="1400"/>
              <a:t>Doppler</a:t>
            </a:r>
          </a:p>
          <a:p>
            <a:pPr eaLnBrk="0" hangingPunct="0"/>
            <a:r>
              <a:rPr lang="en-US" sz="1400"/>
              <a:t>Analysis</a:t>
            </a:r>
          </a:p>
          <a:p>
            <a:pPr eaLnBrk="0" hangingPunct="0"/>
            <a:r>
              <a:rPr lang="en-US" sz="1400"/>
              <a:t>    1974</a:t>
            </a:r>
          </a:p>
        </p:txBody>
      </p:sp>
      <p:sp>
        <p:nvSpPr>
          <p:cNvPr id="21533" name="Rectangle 29"/>
          <p:cNvSpPr>
            <a:spLocks noChangeArrowheads="1"/>
          </p:cNvSpPr>
          <p:nvPr/>
        </p:nvSpPr>
        <p:spPr bwMode="auto">
          <a:xfrm>
            <a:off x="2667000" y="4876800"/>
            <a:ext cx="609600" cy="152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1534" name="Rectangle 30"/>
          <p:cNvSpPr>
            <a:spLocks noChangeArrowheads="1"/>
          </p:cNvSpPr>
          <p:nvPr/>
        </p:nvSpPr>
        <p:spPr bwMode="auto">
          <a:xfrm>
            <a:off x="2667000" y="4419600"/>
            <a:ext cx="762000" cy="517525"/>
          </a:xfrm>
          <a:prstGeom prst="rect">
            <a:avLst/>
          </a:prstGeom>
          <a:noFill/>
          <a:ln w="9525">
            <a:noFill/>
            <a:miter lim="800000"/>
            <a:headEnd/>
            <a:tailEnd/>
          </a:ln>
          <a:effectLst/>
        </p:spPr>
        <p:txBody>
          <a:bodyPr lIns="92075" tIns="46038" rIns="92075" bIns="46038">
            <a:spAutoFit/>
          </a:bodyPr>
          <a:lstStyle/>
          <a:p>
            <a:pPr eaLnBrk="0" hangingPunct="0"/>
            <a:r>
              <a:rPr lang="en-US" sz="1400"/>
              <a:t>JDOP</a:t>
            </a:r>
          </a:p>
          <a:p>
            <a:pPr eaLnBrk="0" hangingPunct="0"/>
            <a:r>
              <a:rPr lang="en-US" sz="1400"/>
              <a:t>77-79</a:t>
            </a:r>
          </a:p>
        </p:txBody>
      </p:sp>
      <p:sp>
        <p:nvSpPr>
          <p:cNvPr id="21535" name="Rectangle 31"/>
          <p:cNvSpPr>
            <a:spLocks noChangeArrowheads="1"/>
          </p:cNvSpPr>
          <p:nvPr/>
        </p:nvSpPr>
        <p:spPr bwMode="auto">
          <a:xfrm>
            <a:off x="3657600" y="5257800"/>
            <a:ext cx="1219200" cy="1524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1536" name="Rectangle 32"/>
          <p:cNvSpPr>
            <a:spLocks noChangeArrowheads="1"/>
          </p:cNvSpPr>
          <p:nvPr/>
        </p:nvSpPr>
        <p:spPr bwMode="auto">
          <a:xfrm>
            <a:off x="3733800" y="3962400"/>
            <a:ext cx="1371600" cy="1368425"/>
          </a:xfrm>
          <a:prstGeom prst="rect">
            <a:avLst/>
          </a:prstGeom>
          <a:noFill/>
          <a:ln w="9525">
            <a:noFill/>
            <a:miter lim="800000"/>
            <a:headEnd/>
            <a:tailEnd/>
          </a:ln>
          <a:effectLst/>
        </p:spPr>
        <p:txBody>
          <a:bodyPr lIns="92075" tIns="46038" rIns="92075" bIns="46038">
            <a:spAutoFit/>
          </a:bodyPr>
          <a:lstStyle/>
          <a:p>
            <a:pPr eaLnBrk="0" hangingPunct="0"/>
            <a:r>
              <a:rPr lang="en-US" sz="1400"/>
              <a:t>Initial Algorithm Development</a:t>
            </a:r>
          </a:p>
          <a:p>
            <a:pPr eaLnBrk="0" hangingPunct="0"/>
            <a:r>
              <a:rPr lang="en-US" sz="1400"/>
              <a:t>Mesocyclone</a:t>
            </a:r>
          </a:p>
          <a:p>
            <a:pPr eaLnBrk="0" hangingPunct="0"/>
            <a:r>
              <a:rPr lang="en-US" sz="1400"/>
              <a:t>Wind Profiling</a:t>
            </a:r>
          </a:p>
          <a:p>
            <a:pPr eaLnBrk="0" hangingPunct="0"/>
            <a:r>
              <a:rPr lang="en-US" sz="1400"/>
              <a:t>      81-86</a:t>
            </a:r>
          </a:p>
        </p:txBody>
      </p:sp>
      <p:sp>
        <p:nvSpPr>
          <p:cNvPr id="21537" name="Line 33"/>
          <p:cNvSpPr>
            <a:spLocks noChangeShapeType="1"/>
          </p:cNvSpPr>
          <p:nvPr/>
        </p:nvSpPr>
        <p:spPr bwMode="auto">
          <a:xfrm>
            <a:off x="45720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38" name="Rectangle 34"/>
          <p:cNvSpPr>
            <a:spLocks noChangeArrowheads="1"/>
          </p:cNvSpPr>
          <p:nvPr/>
        </p:nvSpPr>
        <p:spPr bwMode="auto">
          <a:xfrm>
            <a:off x="4267200" y="5562600"/>
            <a:ext cx="609600" cy="304800"/>
          </a:xfrm>
          <a:prstGeom prst="rect">
            <a:avLst/>
          </a:prstGeom>
          <a:noFill/>
          <a:ln w="9525">
            <a:noFill/>
            <a:miter lim="800000"/>
            <a:headEnd/>
            <a:tailEnd/>
          </a:ln>
          <a:effectLst/>
        </p:spPr>
        <p:txBody>
          <a:bodyPr lIns="92075" tIns="46038" rIns="92075" bIns="46038">
            <a:spAutoFit/>
          </a:bodyPr>
          <a:lstStyle/>
          <a:p>
            <a:pPr eaLnBrk="0" hangingPunct="0"/>
            <a:r>
              <a:rPr lang="en-US" sz="1400"/>
              <a:t>1984</a:t>
            </a:r>
          </a:p>
        </p:txBody>
      </p:sp>
      <p:sp>
        <p:nvSpPr>
          <p:cNvPr id="21539" name="Rectangle 35"/>
          <p:cNvSpPr>
            <a:spLocks noChangeArrowheads="1"/>
          </p:cNvSpPr>
          <p:nvPr/>
        </p:nvSpPr>
        <p:spPr bwMode="auto">
          <a:xfrm>
            <a:off x="3733800" y="1981200"/>
            <a:ext cx="1143000" cy="1155700"/>
          </a:xfrm>
          <a:prstGeom prst="rect">
            <a:avLst/>
          </a:prstGeom>
          <a:noFill/>
          <a:ln w="9525">
            <a:noFill/>
            <a:miter lim="800000"/>
            <a:headEnd/>
            <a:tailEnd/>
          </a:ln>
          <a:effectLst/>
        </p:spPr>
        <p:txBody>
          <a:bodyPr lIns="92075" tIns="46038" rIns="92075" bIns="46038">
            <a:spAutoFit/>
          </a:bodyPr>
          <a:lstStyle/>
          <a:p>
            <a:pPr eaLnBrk="0" hangingPunct="0"/>
            <a:r>
              <a:rPr lang="en-US" sz="1400"/>
              <a:t>Cimarron Upgraded </a:t>
            </a:r>
          </a:p>
          <a:p>
            <a:pPr eaLnBrk="0" hangingPunct="0"/>
            <a:r>
              <a:rPr lang="en-US" sz="1400"/>
              <a:t>Dual-Polarization</a:t>
            </a:r>
          </a:p>
          <a:p>
            <a:pPr eaLnBrk="0" hangingPunct="0"/>
            <a:r>
              <a:rPr lang="en-US" sz="1400"/>
              <a:t>      83-84</a:t>
            </a:r>
          </a:p>
        </p:txBody>
      </p:sp>
      <p:sp>
        <p:nvSpPr>
          <p:cNvPr id="21540" name="Rectangle 36"/>
          <p:cNvSpPr>
            <a:spLocks noChangeArrowheads="1"/>
          </p:cNvSpPr>
          <p:nvPr/>
        </p:nvSpPr>
        <p:spPr bwMode="auto">
          <a:xfrm>
            <a:off x="3962400" y="3124200"/>
            <a:ext cx="1143000" cy="942975"/>
          </a:xfrm>
          <a:prstGeom prst="rect">
            <a:avLst/>
          </a:prstGeom>
          <a:noFill/>
          <a:ln w="9525">
            <a:noFill/>
            <a:miter lim="800000"/>
            <a:headEnd/>
            <a:tailEnd/>
          </a:ln>
          <a:effectLst/>
        </p:spPr>
        <p:txBody>
          <a:bodyPr lIns="92075" tIns="46038" rIns="92075" bIns="46038">
            <a:spAutoFit/>
          </a:bodyPr>
          <a:lstStyle/>
          <a:p>
            <a:pPr eaLnBrk="0" hangingPunct="0"/>
            <a:r>
              <a:rPr lang="en-US" sz="1400"/>
              <a:t>First Dual-polarization Time Series</a:t>
            </a:r>
          </a:p>
          <a:p>
            <a:pPr eaLnBrk="0" hangingPunct="0"/>
            <a:r>
              <a:rPr lang="en-US" sz="1400"/>
              <a:t>    1984</a:t>
            </a:r>
          </a:p>
        </p:txBody>
      </p:sp>
      <p:sp>
        <p:nvSpPr>
          <p:cNvPr id="21541" name="Rectangle 37"/>
          <p:cNvSpPr>
            <a:spLocks noChangeArrowheads="1"/>
          </p:cNvSpPr>
          <p:nvPr/>
        </p:nvSpPr>
        <p:spPr bwMode="auto">
          <a:xfrm>
            <a:off x="5029200" y="4419600"/>
            <a:ext cx="1447800" cy="730250"/>
          </a:xfrm>
          <a:prstGeom prst="rect">
            <a:avLst/>
          </a:prstGeom>
          <a:noFill/>
          <a:ln w="9525">
            <a:noFill/>
            <a:miter lim="800000"/>
            <a:headEnd/>
            <a:tailEnd/>
          </a:ln>
          <a:effectLst/>
        </p:spPr>
        <p:txBody>
          <a:bodyPr lIns="92075" tIns="46038" rIns="92075" bIns="46038">
            <a:spAutoFit/>
          </a:bodyPr>
          <a:lstStyle/>
          <a:p>
            <a:pPr eaLnBrk="0" hangingPunct="0"/>
            <a:r>
              <a:rPr lang="en-US" sz="1400"/>
              <a:t>First WSR-88D</a:t>
            </a:r>
          </a:p>
          <a:p>
            <a:pPr eaLnBrk="0" hangingPunct="0"/>
            <a:r>
              <a:rPr lang="en-US" sz="1400"/>
              <a:t>      Installed</a:t>
            </a:r>
          </a:p>
          <a:p>
            <a:pPr eaLnBrk="0" hangingPunct="0"/>
            <a:r>
              <a:rPr lang="en-US" sz="1400"/>
              <a:t>        1989</a:t>
            </a:r>
          </a:p>
        </p:txBody>
      </p:sp>
      <p:sp>
        <p:nvSpPr>
          <p:cNvPr id="21542" name="Rectangle 38"/>
          <p:cNvSpPr>
            <a:spLocks noChangeArrowheads="1"/>
          </p:cNvSpPr>
          <p:nvPr/>
        </p:nvSpPr>
        <p:spPr bwMode="auto">
          <a:xfrm>
            <a:off x="5867400" y="2590800"/>
            <a:ext cx="1143000" cy="1155700"/>
          </a:xfrm>
          <a:prstGeom prst="rect">
            <a:avLst/>
          </a:prstGeom>
          <a:noFill/>
          <a:ln w="9525">
            <a:noFill/>
            <a:miter lim="800000"/>
            <a:headEnd/>
            <a:tailEnd/>
          </a:ln>
          <a:effectLst/>
        </p:spPr>
        <p:txBody>
          <a:bodyPr lIns="92075" tIns="46038" rIns="92075" bIns="46038">
            <a:spAutoFit/>
          </a:bodyPr>
          <a:lstStyle/>
          <a:p>
            <a:pPr eaLnBrk="0" hangingPunct="0"/>
            <a:r>
              <a:rPr lang="en-US" sz="1400"/>
              <a:t>First Dual-polarization Real Time</a:t>
            </a:r>
          </a:p>
          <a:p>
            <a:pPr eaLnBrk="0" hangingPunct="0"/>
            <a:r>
              <a:rPr lang="en-US" sz="1400"/>
              <a:t>Displays</a:t>
            </a:r>
          </a:p>
          <a:p>
            <a:pPr eaLnBrk="0" hangingPunct="0"/>
            <a:r>
              <a:rPr lang="en-US" sz="1400"/>
              <a:t>     1992</a:t>
            </a:r>
          </a:p>
        </p:txBody>
      </p:sp>
      <p:sp>
        <p:nvSpPr>
          <p:cNvPr id="21543" name="Rectangle 39"/>
          <p:cNvSpPr>
            <a:spLocks noChangeArrowheads="1"/>
          </p:cNvSpPr>
          <p:nvPr/>
        </p:nvSpPr>
        <p:spPr bwMode="auto">
          <a:xfrm>
            <a:off x="2743200" y="1676400"/>
            <a:ext cx="1219200" cy="730250"/>
          </a:xfrm>
          <a:prstGeom prst="rect">
            <a:avLst/>
          </a:prstGeom>
          <a:noFill/>
          <a:ln w="9525">
            <a:noFill/>
            <a:miter lim="800000"/>
            <a:headEnd/>
            <a:tailEnd/>
          </a:ln>
          <a:effectLst/>
        </p:spPr>
        <p:txBody>
          <a:bodyPr lIns="92075" tIns="46038" rIns="92075" bIns="46038">
            <a:spAutoFit/>
          </a:bodyPr>
          <a:lstStyle/>
          <a:p>
            <a:pPr eaLnBrk="0" hangingPunct="0"/>
            <a:r>
              <a:rPr lang="en-US" sz="1400"/>
              <a:t>First PPP for NOAA P-3</a:t>
            </a:r>
          </a:p>
          <a:p>
            <a:pPr eaLnBrk="0" hangingPunct="0"/>
            <a:r>
              <a:rPr lang="en-US" sz="1400"/>
              <a:t>    1980</a:t>
            </a:r>
          </a:p>
        </p:txBody>
      </p:sp>
      <p:sp>
        <p:nvSpPr>
          <p:cNvPr id="21544" name="Rectangle 40"/>
          <p:cNvSpPr>
            <a:spLocks noChangeArrowheads="1"/>
          </p:cNvSpPr>
          <p:nvPr/>
        </p:nvSpPr>
        <p:spPr bwMode="auto">
          <a:xfrm>
            <a:off x="4953000" y="1676400"/>
            <a:ext cx="1143000" cy="1155700"/>
          </a:xfrm>
          <a:prstGeom prst="rect">
            <a:avLst/>
          </a:prstGeom>
          <a:noFill/>
          <a:ln w="9525">
            <a:noFill/>
            <a:miter lim="800000"/>
            <a:headEnd/>
            <a:tailEnd/>
          </a:ln>
          <a:effectLst/>
        </p:spPr>
        <p:txBody>
          <a:bodyPr lIns="92075" tIns="46038" rIns="92075" bIns="46038">
            <a:spAutoFit/>
          </a:bodyPr>
          <a:lstStyle/>
          <a:p>
            <a:pPr eaLnBrk="0" hangingPunct="0"/>
            <a:r>
              <a:rPr lang="en-US" sz="1400"/>
              <a:t>First Dual Doppler using P3 &amp; Cimarrron</a:t>
            </a:r>
          </a:p>
          <a:p>
            <a:pPr eaLnBrk="0" hangingPunct="0"/>
            <a:r>
              <a:rPr lang="en-US" sz="1400"/>
              <a:t>     1989</a:t>
            </a:r>
          </a:p>
        </p:txBody>
      </p:sp>
      <p:sp>
        <p:nvSpPr>
          <p:cNvPr id="21545" name="Rectangle 41"/>
          <p:cNvSpPr>
            <a:spLocks noChangeArrowheads="1"/>
          </p:cNvSpPr>
          <p:nvPr/>
        </p:nvSpPr>
        <p:spPr bwMode="auto">
          <a:xfrm>
            <a:off x="5105400" y="3733800"/>
            <a:ext cx="2514600" cy="730250"/>
          </a:xfrm>
          <a:prstGeom prst="rect">
            <a:avLst/>
          </a:prstGeom>
          <a:noFill/>
          <a:ln w="9525">
            <a:noFill/>
            <a:miter lim="800000"/>
            <a:headEnd/>
            <a:tailEnd/>
          </a:ln>
          <a:effectLst/>
        </p:spPr>
        <p:txBody>
          <a:bodyPr lIns="92075" tIns="46038" rIns="92075" bIns="46038">
            <a:spAutoFit/>
          </a:bodyPr>
          <a:lstStyle/>
          <a:p>
            <a:pPr eaLnBrk="0" hangingPunct="0"/>
            <a:r>
              <a:rPr lang="en-US" sz="1400"/>
              <a:t>First Calculations of </a:t>
            </a:r>
          </a:p>
          <a:p>
            <a:pPr eaLnBrk="0" hangingPunct="0"/>
            <a:r>
              <a:rPr lang="en-US" sz="1400"/>
              <a:t>Differential Phase &amp;</a:t>
            </a:r>
          </a:p>
          <a:p>
            <a:pPr eaLnBrk="0" hangingPunct="0"/>
            <a:r>
              <a:rPr lang="en-US" sz="1400"/>
              <a:t>Cross Correlation Coefficient</a:t>
            </a:r>
          </a:p>
        </p:txBody>
      </p:sp>
      <p:sp>
        <p:nvSpPr>
          <p:cNvPr id="21546" name="Line 42"/>
          <p:cNvSpPr>
            <a:spLocks noChangeShapeType="1"/>
          </p:cNvSpPr>
          <p:nvPr/>
        </p:nvSpPr>
        <p:spPr bwMode="auto">
          <a:xfrm>
            <a:off x="72390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1547" name="Rectangle 43"/>
          <p:cNvSpPr>
            <a:spLocks noChangeArrowheads="1"/>
          </p:cNvSpPr>
          <p:nvPr/>
        </p:nvSpPr>
        <p:spPr bwMode="auto">
          <a:xfrm>
            <a:off x="6858000" y="1676400"/>
            <a:ext cx="1143000" cy="942975"/>
          </a:xfrm>
          <a:prstGeom prst="rect">
            <a:avLst/>
          </a:prstGeom>
          <a:noFill/>
          <a:ln w="9525">
            <a:noFill/>
            <a:miter lim="800000"/>
            <a:headEnd/>
            <a:tailEnd/>
          </a:ln>
          <a:effectLst/>
        </p:spPr>
        <p:txBody>
          <a:bodyPr lIns="92075" tIns="46038" rIns="92075" bIns="46038">
            <a:spAutoFit/>
          </a:bodyPr>
          <a:lstStyle/>
          <a:p>
            <a:pPr eaLnBrk="0" hangingPunct="0"/>
            <a:r>
              <a:rPr lang="en-US" sz="1400"/>
              <a:t>Helped build First DOWs</a:t>
            </a:r>
          </a:p>
          <a:p>
            <a:pPr eaLnBrk="0" hangingPunct="0"/>
            <a:r>
              <a:rPr lang="en-US" sz="1400"/>
              <a:t>     1995</a:t>
            </a:r>
          </a:p>
        </p:txBody>
      </p:sp>
      <p:sp>
        <p:nvSpPr>
          <p:cNvPr id="21548" name="Rectangle 44"/>
          <p:cNvSpPr>
            <a:spLocks noChangeArrowheads="1"/>
          </p:cNvSpPr>
          <p:nvPr/>
        </p:nvSpPr>
        <p:spPr bwMode="auto">
          <a:xfrm>
            <a:off x="7543800" y="2667000"/>
            <a:ext cx="1600200" cy="730250"/>
          </a:xfrm>
          <a:prstGeom prst="rect">
            <a:avLst/>
          </a:prstGeom>
          <a:noFill/>
          <a:ln w="9525">
            <a:noFill/>
            <a:miter lim="800000"/>
            <a:headEnd/>
            <a:tailEnd/>
          </a:ln>
          <a:effectLst/>
        </p:spPr>
        <p:txBody>
          <a:bodyPr lIns="92075" tIns="46038" rIns="92075" bIns="46038">
            <a:spAutoFit/>
          </a:bodyPr>
          <a:lstStyle/>
          <a:p>
            <a:pPr eaLnBrk="0" hangingPunct="0"/>
            <a:r>
              <a:rPr lang="en-US" sz="1400"/>
              <a:t>First WSR-88D Research Radar</a:t>
            </a:r>
          </a:p>
          <a:p>
            <a:pPr eaLnBrk="0" hangingPunct="0"/>
            <a:r>
              <a:rPr lang="en-US" sz="1400"/>
              <a:t>     1996</a:t>
            </a:r>
          </a:p>
        </p:txBody>
      </p:sp>
      <p:sp>
        <p:nvSpPr>
          <p:cNvPr id="21549" name="Rectangle 45"/>
          <p:cNvSpPr>
            <a:spLocks noChangeArrowheads="1"/>
          </p:cNvSpPr>
          <p:nvPr/>
        </p:nvSpPr>
        <p:spPr bwMode="auto">
          <a:xfrm>
            <a:off x="6858000" y="4495800"/>
            <a:ext cx="762000" cy="304800"/>
          </a:xfrm>
          <a:prstGeom prst="rect">
            <a:avLst/>
          </a:prstGeom>
          <a:noFill/>
          <a:ln w="9525">
            <a:noFill/>
            <a:miter lim="800000"/>
            <a:headEnd/>
            <a:tailEnd/>
          </a:ln>
          <a:effectLst/>
        </p:spPr>
        <p:txBody>
          <a:bodyPr lIns="92075" tIns="46038" rIns="92075" bIns="46038">
            <a:spAutoFit/>
          </a:bodyPr>
          <a:lstStyle/>
          <a:p>
            <a:pPr eaLnBrk="0" hangingPunct="0"/>
            <a:r>
              <a:rPr lang="en-US" sz="1400"/>
              <a:t>WDSS</a:t>
            </a:r>
          </a:p>
        </p:txBody>
      </p:sp>
      <p:pic>
        <p:nvPicPr>
          <p:cNvPr id="21550" name="Picture 46" descr="radcomplex"/>
          <p:cNvPicPr>
            <a:picLocks noChangeAspect="1" noChangeArrowheads="1"/>
          </p:cNvPicPr>
          <p:nvPr/>
        </p:nvPicPr>
        <p:blipFill>
          <a:blip r:embed="rId2" cstate="print"/>
          <a:srcRect/>
          <a:stretch>
            <a:fillRect/>
          </a:stretch>
        </p:blipFill>
        <p:spPr bwMode="auto">
          <a:xfrm>
            <a:off x="152400" y="2133600"/>
            <a:ext cx="1428750" cy="2000250"/>
          </a:xfrm>
          <a:prstGeom prst="rect">
            <a:avLst/>
          </a:prstGeom>
          <a:noFill/>
        </p:spPr>
      </p:pic>
      <p:pic>
        <p:nvPicPr>
          <p:cNvPr id="21551" name="Picture 47" descr="timrad"/>
          <p:cNvPicPr>
            <a:picLocks noChangeAspect="1" noChangeArrowheads="1"/>
          </p:cNvPicPr>
          <p:nvPr/>
        </p:nvPicPr>
        <p:blipFill>
          <a:blip r:embed="rId3" cstate="print"/>
          <a:srcRect/>
          <a:stretch>
            <a:fillRect/>
          </a:stretch>
        </p:blipFill>
        <p:spPr bwMode="auto">
          <a:xfrm>
            <a:off x="7620000" y="3352800"/>
            <a:ext cx="1428750" cy="2000250"/>
          </a:xfrm>
          <a:prstGeom prst="rect">
            <a:avLst/>
          </a:prstGeom>
          <a:noFill/>
        </p:spPr>
      </p:pic>
      <p:pic>
        <p:nvPicPr>
          <p:cNvPr id="21552" name="Picture 48" descr="Another_SMARTR"/>
          <p:cNvPicPr>
            <a:picLocks noChangeAspect="1" noChangeArrowheads="1"/>
          </p:cNvPicPr>
          <p:nvPr/>
        </p:nvPicPr>
        <p:blipFill>
          <a:blip r:embed="rId4" cstate="print"/>
          <a:srcRect l="24985" t="11664" b="21648"/>
          <a:stretch>
            <a:fillRect/>
          </a:stretch>
        </p:blipFill>
        <p:spPr bwMode="auto">
          <a:xfrm>
            <a:off x="7848600" y="1752600"/>
            <a:ext cx="1295400" cy="863600"/>
          </a:xfrm>
          <a:prstGeom prst="rect">
            <a:avLst/>
          </a:prstGeom>
          <a:noFill/>
        </p:spPr>
      </p:pic>
      <p:pic>
        <p:nvPicPr>
          <p:cNvPr id="21553" name="Picture 49" descr="NOAA P3"/>
          <p:cNvPicPr>
            <a:picLocks noChangeAspect="1" noChangeArrowheads="1"/>
          </p:cNvPicPr>
          <p:nvPr/>
        </p:nvPicPr>
        <p:blipFill>
          <a:blip r:embed="rId5" cstate="print"/>
          <a:srcRect/>
          <a:stretch>
            <a:fillRect/>
          </a:stretch>
        </p:blipFill>
        <p:spPr bwMode="auto">
          <a:xfrm>
            <a:off x="2667000" y="609600"/>
            <a:ext cx="1676400" cy="1062038"/>
          </a:xfrm>
          <a:prstGeom prst="rect">
            <a:avLst/>
          </a:prstGeom>
          <a:noFill/>
        </p:spPr>
      </p:pic>
      <p:pic>
        <p:nvPicPr>
          <p:cNvPr id="21554" name="Picture 50" descr="antenna"/>
          <p:cNvPicPr>
            <a:picLocks noChangeAspect="1" noChangeArrowheads="1"/>
          </p:cNvPicPr>
          <p:nvPr/>
        </p:nvPicPr>
        <p:blipFill>
          <a:blip r:embed="rId6" cstate="print"/>
          <a:srcRect/>
          <a:stretch>
            <a:fillRect/>
          </a:stretch>
        </p:blipFill>
        <p:spPr bwMode="auto">
          <a:xfrm>
            <a:off x="2667000" y="2895600"/>
            <a:ext cx="931863" cy="1304925"/>
          </a:xfrm>
          <a:prstGeom prst="rect">
            <a:avLst/>
          </a:prstGeom>
          <a:noFill/>
        </p:spPr>
      </p:pic>
      <p:pic>
        <p:nvPicPr>
          <p:cNvPr id="21555" name="Picture 51" descr="Cimarron radar"/>
          <p:cNvPicPr>
            <a:picLocks noChangeAspect="1" noChangeArrowheads="1"/>
          </p:cNvPicPr>
          <p:nvPr/>
        </p:nvPicPr>
        <p:blipFill>
          <a:blip r:embed="rId7" cstate="print"/>
          <a:srcRect/>
          <a:stretch>
            <a:fillRect/>
          </a:stretch>
        </p:blipFill>
        <p:spPr bwMode="auto">
          <a:xfrm>
            <a:off x="4648200" y="762000"/>
            <a:ext cx="1295400" cy="83978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19200"/>
          </a:xfrm>
        </p:spPr>
        <p:txBody>
          <a:bodyPr/>
          <a:lstStyle/>
          <a:p>
            <a:pPr>
              <a:defRPr/>
            </a:pPr>
            <a:r>
              <a:rPr lang="en-US" dirty="0" smtClean="0"/>
              <a:t>Multi- Receiver System</a:t>
            </a:r>
            <a:endParaRPr lang="en-US" dirty="0"/>
          </a:p>
        </p:txBody>
      </p:sp>
      <p:grpSp>
        <p:nvGrpSpPr>
          <p:cNvPr id="4" name="Group 9"/>
          <p:cNvGrpSpPr>
            <a:grpSpLocks/>
          </p:cNvGrpSpPr>
          <p:nvPr/>
        </p:nvGrpSpPr>
        <p:grpSpPr bwMode="auto">
          <a:xfrm>
            <a:off x="0" y="1219200"/>
            <a:ext cx="4114800" cy="4038600"/>
            <a:chOff x="1828800" y="1468438"/>
            <a:chExt cx="5791200" cy="5389562"/>
          </a:xfrm>
        </p:grpSpPr>
        <p:pic>
          <p:nvPicPr>
            <p:cNvPr id="2" name="Picture 5" descr="PAR"/>
            <p:cNvPicPr>
              <a:picLocks noChangeAspect="1" noChangeArrowheads="1"/>
            </p:cNvPicPr>
            <p:nvPr/>
          </p:nvPicPr>
          <p:blipFill>
            <a:blip r:embed="rId2" cstate="print"/>
            <a:srcRect l="26363" t="5556" r="19028" b="19444"/>
            <a:stretch>
              <a:fillRect/>
            </a:stretch>
          </p:blipFill>
          <p:spPr bwMode="auto">
            <a:xfrm>
              <a:off x="1828800" y="1468438"/>
              <a:ext cx="5791200" cy="5389562"/>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3328" name="Straight Connector 4"/>
            <p:cNvCxnSpPr>
              <a:cxnSpLocks noChangeShapeType="1"/>
            </p:cNvCxnSpPr>
            <p:nvPr/>
          </p:nvCxnSpPr>
          <p:spPr bwMode="auto">
            <a:xfrm rot="5400000">
              <a:off x="3200400" y="3657600"/>
              <a:ext cx="2819400" cy="76200"/>
            </a:xfrm>
            <a:prstGeom prst="line">
              <a:avLst/>
            </a:prstGeom>
            <a:noFill/>
            <a:ln w="38100" algn="ctr">
              <a:solidFill>
                <a:schemeClr val="bg2"/>
              </a:solidFill>
              <a:round/>
              <a:headEnd/>
              <a:tailEnd/>
            </a:ln>
          </p:spPr>
        </p:cxnSp>
        <p:cxnSp>
          <p:nvCxnSpPr>
            <p:cNvPr id="13329" name="Straight Connector 7"/>
            <p:cNvCxnSpPr>
              <a:cxnSpLocks noChangeShapeType="1"/>
            </p:cNvCxnSpPr>
            <p:nvPr/>
          </p:nvCxnSpPr>
          <p:spPr bwMode="auto">
            <a:xfrm flipV="1">
              <a:off x="3124200" y="3429000"/>
              <a:ext cx="2971800" cy="152400"/>
            </a:xfrm>
            <a:prstGeom prst="line">
              <a:avLst/>
            </a:prstGeom>
            <a:noFill/>
            <a:ln w="38100" algn="ctr">
              <a:solidFill>
                <a:srgbClr val="FF0000"/>
              </a:solidFill>
              <a:round/>
              <a:headEnd/>
              <a:tailEnd/>
            </a:ln>
          </p:spPr>
        </p:cxnSp>
      </p:grpSp>
      <p:pic>
        <p:nvPicPr>
          <p:cNvPr id="13316" name="Picture 41" descr="rack.png"/>
          <p:cNvPicPr>
            <a:picLocks noChangeAspect="1"/>
          </p:cNvPicPr>
          <p:nvPr/>
        </p:nvPicPr>
        <p:blipFill>
          <a:blip r:embed="rId3" cstate="print"/>
          <a:srcRect/>
          <a:stretch>
            <a:fillRect/>
          </a:stretch>
        </p:blipFill>
        <p:spPr bwMode="auto">
          <a:xfrm>
            <a:off x="6553200" y="2743200"/>
            <a:ext cx="2378075" cy="3560763"/>
          </a:xfrm>
          <a:prstGeom prst="rect">
            <a:avLst/>
          </a:prstGeom>
          <a:noFill/>
          <a:ln w="9525">
            <a:noFill/>
            <a:miter lim="800000"/>
            <a:headEnd/>
            <a:tailEnd/>
          </a:ln>
        </p:spPr>
      </p:pic>
      <p:pic>
        <p:nvPicPr>
          <p:cNvPr id="13317" name="Picture 30" descr="pnaUnderTest.png"/>
          <p:cNvPicPr>
            <a:picLocks noChangeAspect="1"/>
          </p:cNvPicPr>
          <p:nvPr/>
        </p:nvPicPr>
        <p:blipFill>
          <a:blip r:embed="rId4" cstate="print"/>
          <a:srcRect l="39655" t="23849" r="38776" b="20503"/>
          <a:stretch>
            <a:fillRect/>
          </a:stretch>
        </p:blipFill>
        <p:spPr bwMode="auto">
          <a:xfrm>
            <a:off x="4572000" y="2057400"/>
            <a:ext cx="1371600" cy="2667000"/>
          </a:xfrm>
          <a:prstGeom prst="rect">
            <a:avLst/>
          </a:prstGeom>
          <a:noFill/>
          <a:ln w="9525">
            <a:noFill/>
            <a:miter lim="800000"/>
            <a:headEnd/>
            <a:tailEnd/>
          </a:ln>
        </p:spPr>
      </p:pic>
      <p:sp>
        <p:nvSpPr>
          <p:cNvPr id="13318" name="Rectangle 3"/>
          <p:cNvSpPr>
            <a:spLocks noChangeArrowheads="1"/>
          </p:cNvSpPr>
          <p:nvPr/>
        </p:nvSpPr>
        <p:spPr bwMode="auto">
          <a:xfrm>
            <a:off x="4800600" y="5105400"/>
            <a:ext cx="1196975" cy="276225"/>
          </a:xfrm>
          <a:prstGeom prst="rect">
            <a:avLst/>
          </a:prstGeom>
          <a:noFill/>
          <a:ln w="9525">
            <a:noFill/>
            <a:miter lim="800000"/>
            <a:headEnd/>
            <a:tailEnd/>
          </a:ln>
        </p:spPr>
        <p:txBody>
          <a:bodyPr>
            <a:spAutoFit/>
          </a:bodyPr>
          <a:lstStyle/>
          <a:p>
            <a:pPr eaLnBrk="1" hangingPunct="1"/>
            <a:r>
              <a:rPr lang="en-US" sz="1200" b="1">
                <a:solidFill>
                  <a:srgbClr val="FF0000"/>
                </a:solidFill>
              </a:rPr>
              <a:t>eight LNA’s</a:t>
            </a:r>
            <a:endParaRPr lang="en-US" sz="1200">
              <a:solidFill>
                <a:srgbClr val="FF0000"/>
              </a:solidFill>
            </a:endParaRPr>
          </a:p>
        </p:txBody>
      </p:sp>
      <p:pic>
        <p:nvPicPr>
          <p:cNvPr id="13319" name="Picture 39" descr="LO1LO2.png"/>
          <p:cNvPicPr>
            <a:picLocks noChangeAspect="1"/>
          </p:cNvPicPr>
          <p:nvPr/>
        </p:nvPicPr>
        <p:blipFill>
          <a:blip r:embed="rId5" cstate="print"/>
          <a:srcRect t="5406" b="10812"/>
          <a:stretch>
            <a:fillRect/>
          </a:stretch>
        </p:blipFill>
        <p:spPr bwMode="auto">
          <a:xfrm>
            <a:off x="6096000" y="1066800"/>
            <a:ext cx="2900363" cy="1266825"/>
          </a:xfrm>
          <a:prstGeom prst="rect">
            <a:avLst/>
          </a:prstGeom>
          <a:noFill/>
          <a:ln w="9525">
            <a:noFill/>
            <a:miter lim="800000"/>
            <a:headEnd/>
            <a:tailEnd/>
          </a:ln>
        </p:spPr>
      </p:pic>
      <p:sp>
        <p:nvSpPr>
          <p:cNvPr id="13320" name="Rectangle 3"/>
          <p:cNvSpPr>
            <a:spLocks noChangeArrowheads="1"/>
          </p:cNvSpPr>
          <p:nvPr/>
        </p:nvSpPr>
        <p:spPr bwMode="auto">
          <a:xfrm>
            <a:off x="6578600" y="2344738"/>
            <a:ext cx="2006600" cy="277812"/>
          </a:xfrm>
          <a:prstGeom prst="rect">
            <a:avLst/>
          </a:prstGeom>
          <a:noFill/>
          <a:ln w="9525">
            <a:noFill/>
            <a:miter lim="800000"/>
            <a:headEnd/>
            <a:tailEnd/>
          </a:ln>
        </p:spPr>
        <p:txBody>
          <a:bodyPr>
            <a:spAutoFit/>
          </a:bodyPr>
          <a:lstStyle/>
          <a:p>
            <a:pPr eaLnBrk="1" hangingPunct="1"/>
            <a:r>
              <a:rPr lang="en-US" sz="1200" b="1">
                <a:solidFill>
                  <a:srgbClr val="FF0000"/>
                </a:solidFill>
              </a:rPr>
              <a:t>eight downconverters</a:t>
            </a:r>
            <a:endParaRPr lang="en-US" sz="1200">
              <a:solidFill>
                <a:srgbClr val="FF0000"/>
              </a:solidFill>
            </a:endParaRPr>
          </a:p>
        </p:txBody>
      </p:sp>
      <p:sp>
        <p:nvSpPr>
          <p:cNvPr id="13321" name="Rectangle 3"/>
          <p:cNvSpPr>
            <a:spLocks noChangeArrowheads="1"/>
          </p:cNvSpPr>
          <p:nvPr/>
        </p:nvSpPr>
        <p:spPr bwMode="auto">
          <a:xfrm>
            <a:off x="6503988" y="6400800"/>
            <a:ext cx="2640012" cy="276225"/>
          </a:xfrm>
          <a:prstGeom prst="rect">
            <a:avLst/>
          </a:prstGeom>
          <a:noFill/>
          <a:ln w="9525">
            <a:noFill/>
            <a:miter lim="800000"/>
            <a:headEnd/>
            <a:tailEnd/>
          </a:ln>
        </p:spPr>
        <p:txBody>
          <a:bodyPr>
            <a:spAutoFit/>
          </a:bodyPr>
          <a:lstStyle/>
          <a:p>
            <a:pPr eaLnBrk="1" hangingPunct="1"/>
            <a:r>
              <a:rPr lang="en-US" sz="1200" b="1">
                <a:solidFill>
                  <a:srgbClr val="FF0000"/>
                </a:solidFill>
              </a:rPr>
              <a:t>Installed rack w/ digital receivers</a:t>
            </a:r>
            <a:endParaRPr lang="en-US" sz="1200">
              <a:solidFill>
                <a:srgbClr val="FF0000"/>
              </a:solidFill>
            </a:endParaRPr>
          </a:p>
        </p:txBody>
      </p:sp>
      <p:cxnSp>
        <p:nvCxnSpPr>
          <p:cNvPr id="13322" name="Straight Arrow Connector 34"/>
          <p:cNvCxnSpPr>
            <a:cxnSpLocks noChangeShapeType="1"/>
          </p:cNvCxnSpPr>
          <p:nvPr/>
        </p:nvCxnSpPr>
        <p:spPr bwMode="auto">
          <a:xfrm rot="5400000" flipH="1" flipV="1">
            <a:off x="4800600" y="4419600"/>
            <a:ext cx="1066800" cy="304800"/>
          </a:xfrm>
          <a:prstGeom prst="straightConnector1">
            <a:avLst/>
          </a:prstGeom>
          <a:noFill/>
          <a:ln w="22225">
            <a:solidFill>
              <a:srgbClr val="FF0000"/>
            </a:solidFill>
            <a:round/>
            <a:headEnd/>
            <a:tailEnd type="arrow" w="med" len="med"/>
          </a:ln>
        </p:spPr>
      </p:cxnSp>
      <p:sp>
        <p:nvSpPr>
          <p:cNvPr id="13323" name="TextBox 20"/>
          <p:cNvSpPr txBox="1">
            <a:spLocks noChangeArrowheads="1"/>
          </p:cNvSpPr>
          <p:nvPr/>
        </p:nvSpPr>
        <p:spPr bwMode="auto">
          <a:xfrm>
            <a:off x="152400" y="5486400"/>
            <a:ext cx="2362200" cy="1200150"/>
          </a:xfrm>
          <a:prstGeom prst="rect">
            <a:avLst/>
          </a:prstGeom>
          <a:noFill/>
          <a:ln w="9525">
            <a:noFill/>
            <a:miter lim="800000"/>
            <a:headEnd/>
            <a:tailEnd/>
          </a:ln>
        </p:spPr>
        <p:txBody>
          <a:bodyPr>
            <a:spAutoFit/>
          </a:bodyPr>
          <a:lstStyle/>
          <a:p>
            <a:r>
              <a:rPr lang="en-US"/>
              <a:t>1 - Az Diff</a:t>
            </a:r>
          </a:p>
          <a:p>
            <a:r>
              <a:rPr lang="en-US"/>
              <a:t>1 - El Diff</a:t>
            </a:r>
          </a:p>
          <a:p>
            <a:endParaRPr lang="en-US"/>
          </a:p>
          <a:p>
            <a:r>
              <a:rPr lang="en-US"/>
              <a:t>6 – Clutter Channels</a:t>
            </a:r>
          </a:p>
        </p:txBody>
      </p:sp>
      <p:sp>
        <p:nvSpPr>
          <p:cNvPr id="13324" name="Right Brace 21"/>
          <p:cNvSpPr>
            <a:spLocks/>
          </p:cNvSpPr>
          <p:nvPr/>
        </p:nvSpPr>
        <p:spPr bwMode="auto">
          <a:xfrm>
            <a:off x="1219200" y="5486400"/>
            <a:ext cx="914400" cy="609600"/>
          </a:xfrm>
          <a:prstGeom prst="rightBrace">
            <a:avLst>
              <a:gd name="adj1" fmla="val 8333"/>
              <a:gd name="adj2" fmla="val 50000"/>
            </a:avLst>
          </a:prstGeom>
          <a:noFill/>
          <a:ln w="28575" algn="ctr">
            <a:solidFill>
              <a:schemeClr val="tx1"/>
            </a:solidFill>
            <a:round/>
            <a:headEnd/>
            <a:tailEnd/>
          </a:ln>
        </p:spPr>
        <p:txBody>
          <a:bodyPr wrap="none"/>
          <a:lstStyle/>
          <a:p>
            <a:endParaRPr lang="en-US"/>
          </a:p>
        </p:txBody>
      </p:sp>
      <p:sp>
        <p:nvSpPr>
          <p:cNvPr id="13325" name="TextBox 22"/>
          <p:cNvSpPr txBox="1">
            <a:spLocks noChangeArrowheads="1"/>
          </p:cNvSpPr>
          <p:nvPr/>
        </p:nvSpPr>
        <p:spPr bwMode="auto">
          <a:xfrm>
            <a:off x="2209800" y="5562600"/>
            <a:ext cx="1447800" cy="369888"/>
          </a:xfrm>
          <a:prstGeom prst="rect">
            <a:avLst/>
          </a:prstGeom>
          <a:noFill/>
          <a:ln w="9525">
            <a:noFill/>
            <a:miter lim="800000"/>
            <a:headEnd/>
            <a:tailEnd/>
          </a:ln>
        </p:spPr>
        <p:txBody>
          <a:bodyPr>
            <a:spAutoFit/>
          </a:bodyPr>
          <a:lstStyle/>
          <a:p>
            <a:r>
              <a:rPr lang="en-US"/>
              <a:t>Monopulse</a:t>
            </a:r>
          </a:p>
        </p:txBody>
      </p:sp>
      <p:sp>
        <p:nvSpPr>
          <p:cNvPr id="13326" name="TextBox 23"/>
          <p:cNvSpPr txBox="1">
            <a:spLocks noChangeArrowheads="1"/>
          </p:cNvSpPr>
          <p:nvPr/>
        </p:nvSpPr>
        <p:spPr bwMode="auto">
          <a:xfrm>
            <a:off x="2743200" y="6488113"/>
            <a:ext cx="2551113" cy="369887"/>
          </a:xfrm>
          <a:prstGeom prst="rect">
            <a:avLst/>
          </a:prstGeom>
          <a:noFill/>
          <a:ln w="9525">
            <a:noFill/>
            <a:miter lim="800000"/>
            <a:headEnd/>
            <a:tailEnd/>
          </a:ln>
        </p:spPr>
        <p:txBody>
          <a:bodyPr wrap="none">
            <a:spAutoFit/>
          </a:bodyPr>
          <a:lstStyle/>
          <a:p>
            <a:r>
              <a:rPr lang="en-US" i="1"/>
              <a:t>Courtesy of Mark Yeary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309563"/>
            <a:ext cx="7772400" cy="630237"/>
          </a:xfrm>
        </p:spPr>
        <p:txBody>
          <a:bodyPr>
            <a:normAutofit fontScale="90000"/>
          </a:bodyPr>
          <a:lstStyle/>
          <a:p>
            <a:r>
              <a:rPr lang="en-US"/>
              <a:t>Signature of Airplane</a:t>
            </a:r>
          </a:p>
        </p:txBody>
      </p:sp>
      <p:pic>
        <p:nvPicPr>
          <p:cNvPr id="75779" name="Picture 3" descr="D:\FORSYTH\HLD\hld03262003_160709.png"/>
          <p:cNvPicPr>
            <a:picLocks noChangeAspect="1" noChangeArrowheads="1"/>
          </p:cNvPicPr>
          <p:nvPr/>
        </p:nvPicPr>
        <p:blipFill>
          <a:blip r:embed="rId2" cstate="print"/>
          <a:srcRect/>
          <a:stretch>
            <a:fillRect/>
          </a:stretch>
        </p:blipFill>
        <p:spPr bwMode="auto">
          <a:xfrm>
            <a:off x="838200" y="1274763"/>
            <a:ext cx="7467600" cy="558323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309563"/>
            <a:ext cx="7772400" cy="630237"/>
          </a:xfrm>
        </p:spPr>
        <p:txBody>
          <a:bodyPr>
            <a:normAutofit fontScale="90000"/>
          </a:bodyPr>
          <a:lstStyle/>
          <a:p>
            <a:r>
              <a:rPr lang="en-US"/>
              <a:t>Example of Release</a:t>
            </a:r>
          </a:p>
        </p:txBody>
      </p:sp>
      <p:pic>
        <p:nvPicPr>
          <p:cNvPr id="76803" name="Picture 3" descr="D:\FORSYTH\Presentations\PICTURES\hld162734-3-25-03.png"/>
          <p:cNvPicPr>
            <a:picLocks noChangeAspect="1" noChangeArrowheads="1"/>
          </p:cNvPicPr>
          <p:nvPr/>
        </p:nvPicPr>
        <p:blipFill>
          <a:blip r:embed="rId2" cstate="print"/>
          <a:srcRect/>
          <a:stretch>
            <a:fillRect/>
          </a:stretch>
        </p:blipFill>
        <p:spPr bwMode="auto">
          <a:xfrm>
            <a:off x="609600" y="1047750"/>
            <a:ext cx="7772400" cy="58102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600200" y="1676400"/>
            <a:ext cx="6462713" cy="4495800"/>
          </a:xfrm>
          <a:prstGeom prst="rect">
            <a:avLst/>
          </a:prstGeom>
          <a:noFill/>
          <a:ln w="9525">
            <a:noFill/>
            <a:miter lim="800000"/>
            <a:headEnd/>
            <a:tailEnd/>
          </a:ln>
        </p:spPr>
      </p:pic>
      <p:sp>
        <p:nvSpPr>
          <p:cNvPr id="3" name="Title 2"/>
          <p:cNvSpPr>
            <a:spLocks noGrp="1"/>
          </p:cNvSpPr>
          <p:nvPr>
            <p:ph type="title"/>
          </p:nvPr>
        </p:nvSpPr>
        <p:spPr/>
        <p:txBody>
          <a:bodyPr/>
          <a:lstStyle/>
          <a:p>
            <a:pPr>
              <a:defRPr/>
            </a:pPr>
            <a:r>
              <a:rPr lang="en-US" dirty="0" smtClean="0"/>
              <a:t>User Interface – Adaptive Scanning</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0"/>
            <a:ext cx="8229600" cy="1384300"/>
          </a:xfrm>
        </p:spPr>
        <p:txBody>
          <a:bodyPr/>
          <a:lstStyle/>
          <a:p>
            <a:r>
              <a:rPr lang="en-US"/>
              <a:t>3D Isosurface Display</a:t>
            </a:r>
          </a:p>
        </p:txBody>
      </p:sp>
      <p:pic>
        <p:nvPicPr>
          <p:cNvPr id="208899" name="Picture 3" descr="anim_3D"/>
          <p:cNvPicPr>
            <a:picLocks noChangeAspect="1" noChangeArrowheads="1"/>
          </p:cNvPicPr>
          <p:nvPr/>
        </p:nvPicPr>
        <p:blipFill>
          <a:blip r:embed="rId3" cstate="print"/>
          <a:srcRect/>
          <a:stretch>
            <a:fillRect/>
          </a:stretch>
        </p:blipFill>
        <p:spPr bwMode="auto">
          <a:xfrm>
            <a:off x="896938" y="1069975"/>
            <a:ext cx="7383462" cy="5508625"/>
          </a:xfrm>
          <a:prstGeom prst="rect">
            <a:avLst/>
          </a:prstGeom>
          <a:noFill/>
        </p:spPr>
      </p:pic>
      <p:sp>
        <p:nvSpPr>
          <p:cNvPr id="208900" name="AutoShape 4"/>
          <p:cNvSpPr>
            <a:spLocks noChangeArrowheads="1"/>
          </p:cNvSpPr>
          <p:nvPr/>
        </p:nvSpPr>
        <p:spPr bwMode="auto">
          <a:xfrm>
            <a:off x="4760913" y="5346700"/>
            <a:ext cx="3463925" cy="1189038"/>
          </a:xfrm>
          <a:prstGeom prst="roundRect">
            <a:avLst>
              <a:gd name="adj" fmla="val 16667"/>
            </a:avLst>
          </a:prstGeom>
          <a:solidFill>
            <a:schemeClr val="bg2"/>
          </a:solidFill>
          <a:ln w="9525" algn="ctr">
            <a:noFill/>
            <a:round/>
            <a:headEnd/>
            <a:tailEnd/>
          </a:ln>
          <a:effectLst/>
        </p:spPr>
        <p:txBody>
          <a:bodyPr wrap="none" anchor="ctr"/>
          <a:lstStyle/>
          <a:p>
            <a:pPr algn="ctr" eaLnBrk="1" hangingPunct="1"/>
            <a:r>
              <a:rPr lang="en-US" sz="2000">
                <a:solidFill>
                  <a:srgbClr val="FFFF00"/>
                </a:solidFill>
                <a:latin typeface="Arial" charset="0"/>
              </a:rPr>
              <a:t>Animation of reflectivity core</a:t>
            </a:r>
          </a:p>
          <a:p>
            <a:pPr algn="ctr" eaLnBrk="1" hangingPunct="1"/>
            <a:r>
              <a:rPr lang="en-US" sz="2000">
                <a:solidFill>
                  <a:srgbClr val="FFFF00"/>
                </a:solidFill>
                <a:latin typeface="Arial" charset="0"/>
              </a:rPr>
              <a:t>(green) and mesocyclone </a:t>
            </a:r>
          </a:p>
          <a:p>
            <a:pPr algn="ctr" eaLnBrk="1" hangingPunct="1"/>
            <a:r>
              <a:rPr lang="en-US" sz="2000">
                <a:solidFill>
                  <a:srgbClr val="FFFF00"/>
                </a:solidFill>
                <a:latin typeface="Arial" charset="0"/>
              </a:rPr>
              <a:t>vortex (purple)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10-20 years</a:t>
            </a:r>
            <a:endParaRPr lang="en-US" dirty="0"/>
          </a:p>
        </p:txBody>
      </p:sp>
      <p:sp>
        <p:nvSpPr>
          <p:cNvPr id="3" name="Content Placeholder 2"/>
          <p:cNvSpPr>
            <a:spLocks noGrp="1"/>
          </p:cNvSpPr>
          <p:nvPr>
            <p:ph idx="1"/>
          </p:nvPr>
        </p:nvSpPr>
        <p:spPr/>
        <p:txBody>
          <a:bodyPr>
            <a:normAutofit lnSpcReduction="10000"/>
          </a:bodyPr>
          <a:lstStyle/>
          <a:p>
            <a:r>
              <a:rPr lang="en-US" dirty="0" smtClean="0"/>
              <a:t>No Crystal Ball, but</a:t>
            </a:r>
          </a:p>
          <a:p>
            <a:pPr lvl="1"/>
            <a:r>
              <a:rPr lang="en-US" dirty="0" smtClean="0"/>
              <a:t>Technology is still expanding at an exponential rate (faster and smaller) </a:t>
            </a:r>
          </a:p>
          <a:p>
            <a:pPr lvl="1"/>
            <a:r>
              <a:rPr lang="en-US" dirty="0" smtClean="0"/>
              <a:t>Some think that computers will exceed the capacity of the human brain</a:t>
            </a:r>
          </a:p>
          <a:p>
            <a:pPr lvl="1"/>
            <a:r>
              <a:rPr lang="en-US" dirty="0" smtClean="0"/>
              <a:t>Systems will be robotic </a:t>
            </a:r>
          </a:p>
          <a:p>
            <a:pPr lvl="1"/>
            <a:r>
              <a:rPr lang="en-US" dirty="0" smtClean="0"/>
              <a:t>Weather radars (conformal phased arrays) will be available on various mobile vehicles and will uplink information for mutual use</a:t>
            </a:r>
          </a:p>
          <a:p>
            <a:pPr lvl="1"/>
            <a:r>
              <a:rPr lang="en-US" dirty="0" smtClean="0"/>
              <a:t>Warn-on-forecast will be a reality</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Warn on Forecast</a:t>
            </a:r>
            <a:endParaRPr lang="en-US" dirty="0"/>
          </a:p>
        </p:txBody>
      </p:sp>
      <p:sp>
        <p:nvSpPr>
          <p:cNvPr id="3" name="Content Placeholder 2"/>
          <p:cNvSpPr>
            <a:spLocks noGrp="1"/>
          </p:cNvSpPr>
          <p:nvPr>
            <p:ph idx="1"/>
          </p:nvPr>
        </p:nvSpPr>
        <p:spPr/>
        <p:txBody>
          <a:bodyPr/>
          <a:lstStyle/>
          <a:p>
            <a:endParaRPr lang="en-US"/>
          </a:p>
        </p:txBody>
      </p:sp>
      <p:pic>
        <p:nvPicPr>
          <p:cNvPr id="4" name="Picture 28" descr="probwarngraphic_b"/>
          <p:cNvPicPr>
            <a:picLocks noChangeAspect="1" noChangeArrowheads="1"/>
          </p:cNvPicPr>
          <p:nvPr/>
        </p:nvPicPr>
        <p:blipFill>
          <a:blip r:embed="rId2" cstate="print"/>
          <a:srcRect/>
          <a:stretch>
            <a:fillRect/>
          </a:stretch>
        </p:blipFill>
        <p:spPr bwMode="auto">
          <a:xfrm>
            <a:off x="1219200" y="1447800"/>
            <a:ext cx="6516005" cy="5237692"/>
          </a:xfrm>
          <a:prstGeom prst="rect">
            <a:avLst/>
          </a:prstGeom>
          <a:noFill/>
          <a:ln w="9525">
            <a:noFill/>
            <a:miter lim="800000"/>
            <a:headEnd/>
            <a:tailEnd/>
          </a:ln>
          <a:effectLst>
            <a:outerShdw dist="17961" dir="2700000" algn="ctr" rotWithShape="0">
              <a:srgbClr val="808080"/>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Grp="1" noChangeArrowheads="1"/>
          </p:cNvSpPr>
          <p:nvPr>
            <p:ph type="sldNum" sz="quarter" idx="10"/>
          </p:nvPr>
        </p:nvSpPr>
        <p:spPr>
          <a:ln/>
        </p:spPr>
        <p:txBody>
          <a:bodyPr/>
          <a:lstStyle/>
          <a:p>
            <a:fld id="{5C785EF2-557A-4ECC-AD83-DCDB70D568E2}" type="slidenum">
              <a:rPr lang="en-US"/>
              <a:pPr/>
              <a:t>27</a:t>
            </a:fld>
            <a:endParaRPr lang="en-US"/>
          </a:p>
        </p:txBody>
      </p:sp>
      <p:pic>
        <p:nvPicPr>
          <p:cNvPr id="27650" name="w18.mp3">
            <a:hlinkClick r:id="" action="ppaction://media"/>
          </p:cNvPr>
          <p:cNvPicPr>
            <a:picLocks noRot="1" noChangeAspect="1" noChangeArrowheads="1"/>
          </p:cNvPicPr>
          <p:nvPr>
            <a:audioFile r:link="rId1"/>
          </p:nvPr>
        </p:nvPicPr>
        <p:blipFill>
          <a:blip r:embed="rId4" cstate="print"/>
          <a:srcRect/>
          <a:stretch>
            <a:fillRect/>
          </a:stretch>
        </p:blipFill>
        <p:spPr bwMode="auto">
          <a:xfrm>
            <a:off x="4114800" y="5943600"/>
            <a:ext cx="304800" cy="304800"/>
          </a:xfrm>
          <a:prstGeom prst="rect">
            <a:avLst/>
          </a:prstGeom>
          <a:noFill/>
        </p:spPr>
      </p:pic>
      <p:pic>
        <p:nvPicPr>
          <p:cNvPr id="27651" name="w9.mp3">
            <a:hlinkClick r:id="" action="ppaction://media"/>
          </p:cNvPr>
          <p:cNvPicPr>
            <a:picLocks noRot="1" noChangeAspect="1" noChangeArrowheads="1"/>
          </p:cNvPicPr>
          <p:nvPr>
            <a:audioFile r:link="rId2"/>
          </p:nvPr>
        </p:nvPicPr>
        <p:blipFill>
          <a:blip r:embed="rId4" cstate="print"/>
          <a:srcRect/>
          <a:stretch>
            <a:fillRect/>
          </a:stretch>
        </p:blipFill>
        <p:spPr bwMode="auto">
          <a:xfrm>
            <a:off x="4648200" y="5943600"/>
            <a:ext cx="304800" cy="304800"/>
          </a:xfrm>
          <a:prstGeom prst="rect">
            <a:avLst/>
          </a:prstGeom>
          <a:noFill/>
        </p:spPr>
      </p:pic>
      <p:sp>
        <p:nvSpPr>
          <p:cNvPr id="27652" name="Rectangle 4"/>
          <p:cNvSpPr>
            <a:spLocks noGrp="1" noChangeArrowheads="1"/>
          </p:cNvSpPr>
          <p:nvPr>
            <p:ph type="title"/>
          </p:nvPr>
        </p:nvSpPr>
        <p:spPr>
          <a:xfrm>
            <a:off x="457200" y="0"/>
            <a:ext cx="8229600" cy="1143000"/>
          </a:xfrm>
        </p:spPr>
        <p:txBody>
          <a:bodyPr/>
          <a:lstStyle/>
          <a:p>
            <a:r>
              <a:rPr lang="en-US" dirty="0" smtClean="0"/>
              <a:t>Questions?</a:t>
            </a:r>
          </a:p>
        </p:txBody>
      </p:sp>
      <p:sp>
        <p:nvSpPr>
          <p:cNvPr id="27653" name="Rectangle 5"/>
          <p:cNvSpPr>
            <a:spLocks noGrp="1" noChangeArrowheads="1"/>
          </p:cNvSpPr>
          <p:nvPr>
            <p:ph type="body" idx="1"/>
          </p:nvPr>
        </p:nvSpPr>
        <p:spPr>
          <a:noFill/>
          <a:ln/>
        </p:spPr>
        <p:txBody>
          <a:bodyPr/>
          <a:lstStyle/>
          <a:p>
            <a:r>
              <a:rPr lang="en-US" smtClean="0"/>
              <a:t>Questions:</a:t>
            </a:r>
          </a:p>
        </p:txBody>
      </p:sp>
      <p:pic>
        <p:nvPicPr>
          <p:cNvPr id="27654" name="Picture 6" descr="IMG_0388"/>
          <p:cNvPicPr>
            <a:picLocks noChangeAspect="1" noChangeArrowheads="1"/>
          </p:cNvPicPr>
          <p:nvPr/>
        </p:nvPicPr>
        <p:blipFill>
          <a:blip r:embed="rId5" cstate="print"/>
          <a:srcRect/>
          <a:stretch>
            <a:fillRect/>
          </a:stretch>
        </p:blipFill>
        <p:spPr bwMode="auto">
          <a:xfrm>
            <a:off x="5334000" y="990600"/>
            <a:ext cx="3810000" cy="2800350"/>
          </a:xfrm>
          <a:prstGeom prst="rect">
            <a:avLst/>
          </a:prstGeom>
          <a:noFill/>
        </p:spPr>
      </p:pic>
      <p:pic>
        <p:nvPicPr>
          <p:cNvPr id="27655" name="Picture 7" descr="IMG_1786"/>
          <p:cNvPicPr>
            <a:picLocks noChangeAspect="1" noChangeArrowheads="1"/>
          </p:cNvPicPr>
          <p:nvPr/>
        </p:nvPicPr>
        <p:blipFill>
          <a:blip r:embed="rId6" cstate="print"/>
          <a:srcRect/>
          <a:stretch>
            <a:fillRect/>
          </a:stretch>
        </p:blipFill>
        <p:spPr bwMode="auto">
          <a:xfrm>
            <a:off x="0" y="1143000"/>
            <a:ext cx="3505200" cy="2667000"/>
          </a:xfrm>
          <a:prstGeom prst="rect">
            <a:avLst/>
          </a:prstGeom>
          <a:noFill/>
        </p:spPr>
      </p:pic>
      <p:pic>
        <p:nvPicPr>
          <p:cNvPr id="27656" name="Picture 8" descr="IMG_1727"/>
          <p:cNvPicPr>
            <a:picLocks noChangeAspect="1" noChangeArrowheads="1"/>
          </p:cNvPicPr>
          <p:nvPr/>
        </p:nvPicPr>
        <p:blipFill>
          <a:blip r:embed="rId7" cstate="print"/>
          <a:srcRect/>
          <a:stretch>
            <a:fillRect/>
          </a:stretch>
        </p:blipFill>
        <p:spPr bwMode="auto">
          <a:xfrm>
            <a:off x="0" y="3810000"/>
            <a:ext cx="3505200" cy="2705100"/>
          </a:xfrm>
          <a:prstGeom prst="rect">
            <a:avLst/>
          </a:prstGeom>
          <a:noFill/>
        </p:spPr>
      </p:pic>
      <p:sp>
        <p:nvSpPr>
          <p:cNvPr id="27657" name="Rectangle 9"/>
          <p:cNvSpPr>
            <a:spLocks noChangeArrowheads="1"/>
          </p:cNvSpPr>
          <p:nvPr/>
        </p:nvSpPr>
        <p:spPr bwMode="auto">
          <a:xfrm>
            <a:off x="-3124200" y="1600200"/>
            <a:ext cx="6248400" cy="1295400"/>
          </a:xfrm>
          <a:prstGeom prst="rect">
            <a:avLst/>
          </a:prstGeom>
          <a:noFill/>
          <a:ln w="9525">
            <a:noFill/>
            <a:miter lim="800000"/>
            <a:headEnd/>
            <a:tailEnd/>
          </a:ln>
          <a:effectLst/>
        </p:spPr>
        <p:txBody>
          <a:bodyPr lIns="92075" tIns="46038" rIns="92075" bIns="46038" anchor="b"/>
          <a:lstStyle/>
          <a:p>
            <a:pPr algn="r" eaLnBrk="0" hangingPunct="0">
              <a:lnSpc>
                <a:spcPct val="85000"/>
              </a:lnSpc>
            </a:pPr>
            <a:r>
              <a:rPr lang="en-US" sz="4000" i="0" dirty="0">
                <a:solidFill>
                  <a:srgbClr val="FF0000"/>
                </a:solidFill>
              </a:rPr>
              <a:t>THANK YOU</a:t>
            </a:r>
          </a:p>
        </p:txBody>
      </p:sp>
      <p:pic>
        <p:nvPicPr>
          <p:cNvPr id="27658" name="Picture 10" descr="IMG_1784"/>
          <p:cNvPicPr>
            <a:picLocks noChangeAspect="1" noChangeArrowheads="1"/>
          </p:cNvPicPr>
          <p:nvPr/>
        </p:nvPicPr>
        <p:blipFill>
          <a:blip r:embed="rId8" cstate="print"/>
          <a:srcRect/>
          <a:stretch>
            <a:fillRect/>
          </a:stretch>
        </p:blipFill>
        <p:spPr bwMode="auto">
          <a:xfrm>
            <a:off x="5334000" y="3756025"/>
            <a:ext cx="3810000" cy="2720975"/>
          </a:xfrm>
          <a:prstGeom prst="rect">
            <a:avLst/>
          </a:prstGeom>
          <a:noFill/>
        </p:spPr>
      </p:pic>
      <p:pic>
        <p:nvPicPr>
          <p:cNvPr id="27659" name="Picture 11" descr="IMG_0390"/>
          <p:cNvPicPr>
            <a:picLocks noChangeAspect="1" noChangeArrowheads="1"/>
          </p:cNvPicPr>
          <p:nvPr/>
        </p:nvPicPr>
        <p:blipFill>
          <a:blip r:embed="rId9" cstate="print">
            <a:lum bright="-18000" contrast="48000"/>
          </a:blip>
          <a:srcRect l="15384" r="7692"/>
          <a:stretch>
            <a:fillRect/>
          </a:stretch>
        </p:blipFill>
        <p:spPr bwMode="auto">
          <a:xfrm>
            <a:off x="3505200" y="1143000"/>
            <a:ext cx="1828800" cy="3048000"/>
          </a:xfrm>
          <a:prstGeom prst="rect">
            <a:avLst/>
          </a:prstGeom>
          <a:noFill/>
        </p:spPr>
      </p:pic>
      <p:pic>
        <p:nvPicPr>
          <p:cNvPr id="27660" name="Picture 12" descr="R2D2-02-june"/>
          <p:cNvPicPr>
            <a:picLocks noChangeAspect="1" noChangeArrowheads="1" noCrop="1"/>
          </p:cNvPicPr>
          <p:nvPr/>
        </p:nvPicPr>
        <p:blipFill>
          <a:blip r:embed="rId10" cstate="print"/>
          <a:srcRect/>
          <a:stretch>
            <a:fillRect/>
          </a:stretch>
        </p:blipFill>
        <p:spPr bwMode="auto">
          <a:xfrm>
            <a:off x="3733800" y="4267200"/>
            <a:ext cx="1473200"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 fill="hold"/>
                                        <p:tgtEl>
                                          <p:spTgt spid="27651"/>
                                        </p:tgtEl>
                                      </p:cBhvr>
                                    </p:cmd>
                                  </p:childTnLst>
                                </p:cTn>
                              </p:par>
                            </p:childTnLst>
                          </p:cTn>
                        </p:par>
                        <p:par>
                          <p:cTn id="7" fill="hold">
                            <p:stCondLst>
                              <p:cond delay="3295"/>
                            </p:stCondLst>
                            <p:childTnLst>
                              <p:par>
                                <p:cTn id="8" presetID="1" presetClass="mediacall" presetSubtype="0" fill="hold" nodeType="afterEffect">
                                  <p:stCondLst>
                                    <p:cond delay="0"/>
                                  </p:stCondLst>
                                  <p:childTnLst>
                                    <p:cmd type="call" cmd="playFrom(0.0)">
                                      <p:cBhvr>
                                        <p:cTn id="9" dur="3055" fill="hold"/>
                                        <p:tgtEl>
                                          <p:spTgt spid="276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27651"/>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2765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667000" y="0"/>
            <a:ext cx="6248400" cy="1295400"/>
          </a:xfrm>
          <a:noFill/>
          <a:ln/>
        </p:spPr>
        <p:txBody>
          <a:bodyPr lIns="92075" tIns="46038" rIns="92075" bIns="46038" anchor="b">
            <a:normAutofit fontScale="90000"/>
          </a:bodyPr>
          <a:lstStyle/>
          <a:p>
            <a:r>
              <a:rPr lang="en-US" dirty="0" smtClean="0"/>
              <a:t>      NSSL RADAR HISTORY</a:t>
            </a:r>
            <a:br>
              <a:rPr lang="en-US" dirty="0" smtClean="0"/>
            </a:br>
            <a:endParaRPr lang="en-US" dirty="0" smtClean="0"/>
          </a:p>
        </p:txBody>
      </p:sp>
      <p:sp>
        <p:nvSpPr>
          <p:cNvPr id="22531" name="Line 3"/>
          <p:cNvSpPr>
            <a:spLocks noChangeShapeType="1"/>
          </p:cNvSpPr>
          <p:nvPr/>
        </p:nvSpPr>
        <p:spPr bwMode="auto">
          <a:xfrm>
            <a:off x="762000" y="5410200"/>
            <a:ext cx="7467600"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32" name="Line 4"/>
          <p:cNvSpPr>
            <a:spLocks noChangeShapeType="1"/>
          </p:cNvSpPr>
          <p:nvPr/>
        </p:nvSpPr>
        <p:spPr bwMode="auto">
          <a:xfrm>
            <a:off x="7620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33" name="Line 5"/>
          <p:cNvSpPr>
            <a:spLocks noChangeShapeType="1"/>
          </p:cNvSpPr>
          <p:nvPr/>
        </p:nvSpPr>
        <p:spPr bwMode="auto">
          <a:xfrm>
            <a:off x="82296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34" name="Rectangle 6"/>
          <p:cNvSpPr>
            <a:spLocks noChangeArrowheads="1"/>
          </p:cNvSpPr>
          <p:nvPr/>
        </p:nvSpPr>
        <p:spPr bwMode="auto">
          <a:xfrm>
            <a:off x="457200" y="55626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2000</a:t>
            </a:r>
          </a:p>
        </p:txBody>
      </p:sp>
      <p:sp>
        <p:nvSpPr>
          <p:cNvPr id="22535" name="Rectangle 7"/>
          <p:cNvSpPr>
            <a:spLocks noChangeArrowheads="1"/>
          </p:cNvSpPr>
          <p:nvPr/>
        </p:nvSpPr>
        <p:spPr bwMode="auto">
          <a:xfrm>
            <a:off x="7924800" y="55626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2009</a:t>
            </a:r>
          </a:p>
        </p:txBody>
      </p:sp>
      <p:sp>
        <p:nvSpPr>
          <p:cNvPr id="22536" name="Rectangle 8"/>
          <p:cNvSpPr>
            <a:spLocks noChangeArrowheads="1"/>
          </p:cNvSpPr>
          <p:nvPr/>
        </p:nvSpPr>
        <p:spPr bwMode="auto">
          <a:xfrm>
            <a:off x="2895600" y="4648200"/>
            <a:ext cx="1100138" cy="517525"/>
          </a:xfrm>
          <a:prstGeom prst="rect">
            <a:avLst/>
          </a:prstGeom>
          <a:noFill/>
          <a:ln w="9525">
            <a:noFill/>
            <a:miter lim="800000"/>
            <a:headEnd/>
            <a:tailEnd/>
          </a:ln>
          <a:effectLst/>
        </p:spPr>
        <p:txBody>
          <a:bodyPr wrap="none" lIns="92075" tIns="46038" rIns="92075" bIns="46038">
            <a:spAutoFit/>
          </a:bodyPr>
          <a:lstStyle/>
          <a:p>
            <a:pPr eaLnBrk="0" hangingPunct="0"/>
            <a:r>
              <a:rPr lang="en-US" sz="1400"/>
              <a:t>NWRT </a:t>
            </a:r>
          </a:p>
          <a:p>
            <a:pPr eaLnBrk="0" hangingPunct="0"/>
            <a:r>
              <a:rPr lang="en-US" sz="1400"/>
              <a:t>Operational</a:t>
            </a:r>
          </a:p>
        </p:txBody>
      </p:sp>
      <p:sp>
        <p:nvSpPr>
          <p:cNvPr id="22537" name="Rectangle 9"/>
          <p:cNvSpPr>
            <a:spLocks noChangeArrowheads="1"/>
          </p:cNvSpPr>
          <p:nvPr/>
        </p:nvSpPr>
        <p:spPr bwMode="auto">
          <a:xfrm>
            <a:off x="6781800" y="4572000"/>
            <a:ext cx="1525588"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Dual Polarization</a:t>
            </a:r>
          </a:p>
        </p:txBody>
      </p:sp>
      <p:sp>
        <p:nvSpPr>
          <p:cNvPr id="22538" name="Rectangle 10"/>
          <p:cNvSpPr>
            <a:spLocks noChangeArrowheads="1"/>
          </p:cNvSpPr>
          <p:nvPr/>
        </p:nvSpPr>
        <p:spPr bwMode="auto">
          <a:xfrm>
            <a:off x="1295400" y="55626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2001</a:t>
            </a:r>
          </a:p>
        </p:txBody>
      </p:sp>
      <p:sp>
        <p:nvSpPr>
          <p:cNvPr id="22539" name="Rectangle 11"/>
          <p:cNvSpPr>
            <a:spLocks noChangeArrowheads="1"/>
          </p:cNvSpPr>
          <p:nvPr/>
        </p:nvSpPr>
        <p:spPr bwMode="auto">
          <a:xfrm>
            <a:off x="3124200" y="5562600"/>
            <a:ext cx="609600" cy="304800"/>
          </a:xfrm>
          <a:prstGeom prst="rect">
            <a:avLst/>
          </a:prstGeom>
          <a:noFill/>
          <a:ln w="9525">
            <a:noFill/>
            <a:miter lim="800000"/>
            <a:headEnd/>
            <a:tailEnd/>
          </a:ln>
          <a:effectLst/>
        </p:spPr>
        <p:txBody>
          <a:bodyPr lIns="92075" tIns="46038" rIns="92075" bIns="46038">
            <a:spAutoFit/>
          </a:bodyPr>
          <a:lstStyle/>
          <a:p>
            <a:pPr eaLnBrk="0" hangingPunct="0"/>
            <a:r>
              <a:rPr lang="en-US" sz="1400"/>
              <a:t>2003</a:t>
            </a:r>
          </a:p>
        </p:txBody>
      </p:sp>
      <p:sp>
        <p:nvSpPr>
          <p:cNvPr id="22540" name="Line 12"/>
          <p:cNvSpPr>
            <a:spLocks noChangeShapeType="1"/>
          </p:cNvSpPr>
          <p:nvPr/>
        </p:nvSpPr>
        <p:spPr bwMode="auto">
          <a:xfrm>
            <a:off x="67056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41" name="Line 13"/>
          <p:cNvSpPr>
            <a:spLocks noChangeShapeType="1"/>
          </p:cNvSpPr>
          <p:nvPr/>
        </p:nvSpPr>
        <p:spPr bwMode="auto">
          <a:xfrm>
            <a:off x="58674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42" name="Rectangle 14"/>
          <p:cNvSpPr>
            <a:spLocks noChangeArrowheads="1"/>
          </p:cNvSpPr>
          <p:nvPr/>
        </p:nvSpPr>
        <p:spPr bwMode="auto">
          <a:xfrm>
            <a:off x="4800600" y="55626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2005</a:t>
            </a:r>
          </a:p>
        </p:txBody>
      </p:sp>
      <p:sp>
        <p:nvSpPr>
          <p:cNvPr id="22543" name="Rectangle 15"/>
          <p:cNvSpPr>
            <a:spLocks noChangeArrowheads="1"/>
          </p:cNvSpPr>
          <p:nvPr/>
        </p:nvSpPr>
        <p:spPr bwMode="auto">
          <a:xfrm>
            <a:off x="6400800" y="55626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2007</a:t>
            </a:r>
          </a:p>
        </p:txBody>
      </p:sp>
      <p:sp>
        <p:nvSpPr>
          <p:cNvPr id="22544" name="Line 16"/>
          <p:cNvSpPr>
            <a:spLocks noChangeShapeType="1"/>
          </p:cNvSpPr>
          <p:nvPr/>
        </p:nvSpPr>
        <p:spPr bwMode="auto">
          <a:xfrm>
            <a:off x="16002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45" name="Rectangle 17"/>
          <p:cNvSpPr>
            <a:spLocks noChangeArrowheads="1"/>
          </p:cNvSpPr>
          <p:nvPr/>
        </p:nvSpPr>
        <p:spPr bwMode="auto">
          <a:xfrm>
            <a:off x="2286000" y="55626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2002</a:t>
            </a:r>
          </a:p>
        </p:txBody>
      </p:sp>
      <p:sp>
        <p:nvSpPr>
          <p:cNvPr id="22546" name="Line 18"/>
          <p:cNvSpPr>
            <a:spLocks noChangeShapeType="1"/>
          </p:cNvSpPr>
          <p:nvPr/>
        </p:nvSpPr>
        <p:spPr bwMode="auto">
          <a:xfrm>
            <a:off x="25908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47" name="Line 19"/>
          <p:cNvSpPr>
            <a:spLocks noChangeShapeType="1"/>
          </p:cNvSpPr>
          <p:nvPr/>
        </p:nvSpPr>
        <p:spPr bwMode="auto">
          <a:xfrm>
            <a:off x="51054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48" name="Line 20"/>
          <p:cNvSpPr>
            <a:spLocks noChangeShapeType="1"/>
          </p:cNvSpPr>
          <p:nvPr/>
        </p:nvSpPr>
        <p:spPr bwMode="auto">
          <a:xfrm>
            <a:off x="34290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49" name="Rectangle 21"/>
          <p:cNvSpPr>
            <a:spLocks noChangeArrowheads="1"/>
          </p:cNvSpPr>
          <p:nvPr/>
        </p:nvSpPr>
        <p:spPr bwMode="auto">
          <a:xfrm>
            <a:off x="5562600" y="5562600"/>
            <a:ext cx="609600" cy="304800"/>
          </a:xfrm>
          <a:prstGeom prst="rect">
            <a:avLst/>
          </a:prstGeom>
          <a:noFill/>
          <a:ln w="9525">
            <a:noFill/>
            <a:miter lim="800000"/>
            <a:headEnd/>
            <a:tailEnd/>
          </a:ln>
          <a:effectLst/>
        </p:spPr>
        <p:txBody>
          <a:bodyPr lIns="92075" tIns="46038" rIns="92075" bIns="46038">
            <a:spAutoFit/>
          </a:bodyPr>
          <a:lstStyle/>
          <a:p>
            <a:pPr eaLnBrk="0" hangingPunct="0"/>
            <a:r>
              <a:rPr lang="en-US" sz="1400"/>
              <a:t>2006</a:t>
            </a:r>
          </a:p>
        </p:txBody>
      </p:sp>
      <p:sp>
        <p:nvSpPr>
          <p:cNvPr id="22550" name="Line 22"/>
          <p:cNvSpPr>
            <a:spLocks noChangeShapeType="1"/>
          </p:cNvSpPr>
          <p:nvPr/>
        </p:nvSpPr>
        <p:spPr bwMode="auto">
          <a:xfrm>
            <a:off x="42672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51" name="Rectangle 23"/>
          <p:cNvSpPr>
            <a:spLocks noChangeArrowheads="1"/>
          </p:cNvSpPr>
          <p:nvPr/>
        </p:nvSpPr>
        <p:spPr bwMode="auto">
          <a:xfrm>
            <a:off x="3962400" y="5562600"/>
            <a:ext cx="609600" cy="304800"/>
          </a:xfrm>
          <a:prstGeom prst="rect">
            <a:avLst/>
          </a:prstGeom>
          <a:noFill/>
          <a:ln w="9525">
            <a:noFill/>
            <a:miter lim="800000"/>
            <a:headEnd/>
            <a:tailEnd/>
          </a:ln>
          <a:effectLst/>
        </p:spPr>
        <p:txBody>
          <a:bodyPr lIns="92075" tIns="46038" rIns="92075" bIns="46038">
            <a:spAutoFit/>
          </a:bodyPr>
          <a:lstStyle/>
          <a:p>
            <a:pPr eaLnBrk="0" hangingPunct="0"/>
            <a:r>
              <a:rPr lang="en-US" sz="1400"/>
              <a:t>2004</a:t>
            </a:r>
          </a:p>
        </p:txBody>
      </p:sp>
      <p:sp>
        <p:nvSpPr>
          <p:cNvPr id="22552" name="Line 24"/>
          <p:cNvSpPr>
            <a:spLocks noChangeShapeType="1"/>
          </p:cNvSpPr>
          <p:nvPr/>
        </p:nvSpPr>
        <p:spPr bwMode="auto">
          <a:xfrm>
            <a:off x="74676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53" name="Rectangle 25"/>
          <p:cNvSpPr>
            <a:spLocks noChangeArrowheads="1"/>
          </p:cNvSpPr>
          <p:nvPr/>
        </p:nvSpPr>
        <p:spPr bwMode="auto">
          <a:xfrm>
            <a:off x="7162800" y="5562600"/>
            <a:ext cx="57785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2008</a:t>
            </a:r>
          </a:p>
        </p:txBody>
      </p:sp>
      <p:sp>
        <p:nvSpPr>
          <p:cNvPr id="22554" name="Line 26"/>
          <p:cNvSpPr>
            <a:spLocks noChangeShapeType="1"/>
          </p:cNvSpPr>
          <p:nvPr/>
        </p:nvSpPr>
        <p:spPr bwMode="auto">
          <a:xfrm>
            <a:off x="4572000" y="5257800"/>
            <a:ext cx="0" cy="228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2555" name="Rectangle 27"/>
          <p:cNvSpPr>
            <a:spLocks noChangeArrowheads="1"/>
          </p:cNvSpPr>
          <p:nvPr/>
        </p:nvSpPr>
        <p:spPr bwMode="auto">
          <a:xfrm>
            <a:off x="4038600" y="4419600"/>
            <a:ext cx="1079500" cy="517525"/>
          </a:xfrm>
          <a:prstGeom prst="rect">
            <a:avLst/>
          </a:prstGeom>
          <a:noFill/>
          <a:ln w="9525">
            <a:noFill/>
            <a:miter lim="800000"/>
            <a:headEnd/>
            <a:tailEnd/>
          </a:ln>
          <a:effectLst/>
        </p:spPr>
        <p:txBody>
          <a:bodyPr wrap="none" lIns="92075" tIns="46038" rIns="92075" bIns="46038">
            <a:spAutoFit/>
          </a:bodyPr>
          <a:lstStyle/>
          <a:p>
            <a:pPr eaLnBrk="0" hangingPunct="0"/>
            <a:r>
              <a:rPr lang="en-US" sz="1400"/>
              <a:t>1</a:t>
            </a:r>
            <a:r>
              <a:rPr lang="en-US" sz="1400" baseline="30000"/>
              <a:t>st</a:t>
            </a:r>
            <a:r>
              <a:rPr lang="en-US" sz="1400"/>
              <a:t> Tornado</a:t>
            </a:r>
          </a:p>
          <a:p>
            <a:pPr eaLnBrk="0" hangingPunct="0"/>
            <a:r>
              <a:rPr lang="en-US" sz="1400"/>
              <a:t>With PAR</a:t>
            </a:r>
          </a:p>
        </p:txBody>
      </p:sp>
      <p:sp>
        <p:nvSpPr>
          <p:cNvPr id="22556" name="Rectangle 28"/>
          <p:cNvSpPr>
            <a:spLocks noChangeArrowheads="1"/>
          </p:cNvSpPr>
          <p:nvPr/>
        </p:nvSpPr>
        <p:spPr bwMode="auto">
          <a:xfrm>
            <a:off x="1524000" y="4419600"/>
            <a:ext cx="708025"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ORPG</a:t>
            </a:r>
          </a:p>
        </p:txBody>
      </p:sp>
      <p:sp>
        <p:nvSpPr>
          <p:cNvPr id="22557" name="Rectangle 29"/>
          <p:cNvSpPr>
            <a:spLocks noChangeArrowheads="1"/>
          </p:cNvSpPr>
          <p:nvPr/>
        </p:nvSpPr>
        <p:spPr bwMode="auto">
          <a:xfrm>
            <a:off x="3048000" y="4038600"/>
            <a:ext cx="688975"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OPUP</a:t>
            </a:r>
          </a:p>
        </p:txBody>
      </p:sp>
      <p:sp>
        <p:nvSpPr>
          <p:cNvPr id="22558" name="Rectangle 30"/>
          <p:cNvSpPr>
            <a:spLocks noChangeArrowheads="1"/>
          </p:cNvSpPr>
          <p:nvPr/>
        </p:nvSpPr>
        <p:spPr bwMode="auto">
          <a:xfrm>
            <a:off x="5562600" y="4495800"/>
            <a:ext cx="698500"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ORDA</a:t>
            </a:r>
          </a:p>
        </p:txBody>
      </p:sp>
      <p:sp>
        <p:nvSpPr>
          <p:cNvPr id="22559" name="Rectangle 31"/>
          <p:cNvSpPr>
            <a:spLocks noChangeArrowheads="1"/>
          </p:cNvSpPr>
          <p:nvPr/>
        </p:nvSpPr>
        <p:spPr bwMode="auto">
          <a:xfrm>
            <a:off x="4495800" y="3810000"/>
            <a:ext cx="688975" cy="304800"/>
          </a:xfrm>
          <a:prstGeom prst="rect">
            <a:avLst/>
          </a:prstGeom>
          <a:noFill/>
          <a:ln w="9525">
            <a:noFill/>
            <a:miter lim="800000"/>
            <a:headEnd/>
            <a:tailEnd/>
          </a:ln>
          <a:effectLst/>
        </p:spPr>
        <p:txBody>
          <a:bodyPr wrap="none" lIns="92075" tIns="46038" rIns="92075" bIns="46038">
            <a:spAutoFit/>
          </a:bodyPr>
          <a:lstStyle/>
          <a:p>
            <a:pPr eaLnBrk="0" hangingPunct="0"/>
            <a:r>
              <a:rPr lang="en-US" sz="1400"/>
              <a:t>RRDA</a:t>
            </a:r>
          </a:p>
        </p:txBody>
      </p:sp>
      <p:sp>
        <p:nvSpPr>
          <p:cNvPr id="22560" name="Rectangle 32"/>
          <p:cNvSpPr>
            <a:spLocks noChangeArrowheads="1"/>
          </p:cNvSpPr>
          <p:nvPr/>
        </p:nvSpPr>
        <p:spPr bwMode="auto">
          <a:xfrm>
            <a:off x="457200" y="4343400"/>
            <a:ext cx="914400" cy="304800"/>
          </a:xfrm>
          <a:prstGeom prst="rect">
            <a:avLst/>
          </a:prstGeom>
          <a:noFill/>
          <a:ln w="9525">
            <a:noFill/>
            <a:miter lim="800000"/>
            <a:headEnd/>
            <a:tailEnd/>
          </a:ln>
          <a:effectLst/>
        </p:spPr>
        <p:txBody>
          <a:bodyPr lIns="92075" tIns="46038" rIns="92075" bIns="46038">
            <a:spAutoFit/>
          </a:bodyPr>
          <a:lstStyle/>
          <a:p>
            <a:pPr eaLnBrk="0" hangingPunct="0"/>
            <a:r>
              <a:rPr lang="en-US" sz="1400"/>
              <a:t>WDSS-II</a:t>
            </a:r>
          </a:p>
        </p:txBody>
      </p:sp>
      <p:sp>
        <p:nvSpPr>
          <p:cNvPr id="22561" name="Rectangle 33"/>
          <p:cNvSpPr>
            <a:spLocks noChangeArrowheads="1"/>
          </p:cNvSpPr>
          <p:nvPr/>
        </p:nvSpPr>
        <p:spPr bwMode="auto">
          <a:xfrm>
            <a:off x="6781800" y="3810000"/>
            <a:ext cx="1371600" cy="517525"/>
          </a:xfrm>
          <a:prstGeom prst="rect">
            <a:avLst/>
          </a:prstGeom>
          <a:noFill/>
          <a:ln w="9525">
            <a:noFill/>
            <a:miter lim="800000"/>
            <a:headEnd/>
            <a:tailEnd/>
          </a:ln>
          <a:effectLst/>
        </p:spPr>
        <p:txBody>
          <a:bodyPr lIns="92075" tIns="46038" rIns="92075" bIns="46038">
            <a:spAutoFit/>
          </a:bodyPr>
          <a:lstStyle/>
          <a:p>
            <a:pPr eaLnBrk="0" hangingPunct="0"/>
            <a:r>
              <a:rPr lang="en-US" sz="1400"/>
              <a:t>1</a:t>
            </a:r>
            <a:r>
              <a:rPr lang="en-US" sz="1400" baseline="30000"/>
              <a:t>st</a:t>
            </a:r>
            <a:r>
              <a:rPr lang="en-US" sz="1400"/>
              <a:t> PAR data </a:t>
            </a:r>
          </a:p>
          <a:p>
            <a:pPr eaLnBrk="0" hangingPunct="0"/>
            <a:r>
              <a:rPr lang="en-US" sz="1400"/>
              <a:t>Initialize Model</a:t>
            </a:r>
          </a:p>
        </p:txBody>
      </p:sp>
      <p:pic>
        <p:nvPicPr>
          <p:cNvPr id="22562" name="Picture 34" descr="WSR88andPAR"/>
          <p:cNvPicPr>
            <a:picLocks noChangeAspect="1" noChangeArrowheads="1"/>
          </p:cNvPicPr>
          <p:nvPr/>
        </p:nvPicPr>
        <p:blipFill>
          <a:blip r:embed="rId3" cstate="print"/>
          <a:srcRect/>
          <a:stretch>
            <a:fillRect/>
          </a:stretch>
        </p:blipFill>
        <p:spPr bwMode="auto">
          <a:xfrm>
            <a:off x="6781800" y="2133600"/>
            <a:ext cx="2057400" cy="1543050"/>
          </a:xfrm>
          <a:prstGeom prst="rect">
            <a:avLst/>
          </a:prstGeom>
          <a:noFill/>
        </p:spPr>
      </p:pic>
      <p:pic>
        <p:nvPicPr>
          <p:cNvPr id="22563" name="Picture 35" descr="reflectivity03-78_0001"/>
          <p:cNvPicPr>
            <a:picLocks noChangeAspect="1" noChangeArrowheads="1"/>
          </p:cNvPicPr>
          <p:nvPr/>
        </p:nvPicPr>
        <p:blipFill>
          <a:blip r:embed="rId4" cstate="print"/>
          <a:srcRect/>
          <a:stretch>
            <a:fillRect/>
          </a:stretch>
        </p:blipFill>
        <p:spPr bwMode="auto">
          <a:xfrm>
            <a:off x="3581400" y="609600"/>
            <a:ext cx="2209800" cy="1657350"/>
          </a:xfrm>
          <a:prstGeom prst="rect">
            <a:avLst/>
          </a:prstGeom>
          <a:noFill/>
        </p:spPr>
      </p:pic>
      <p:grpSp>
        <p:nvGrpSpPr>
          <p:cNvPr id="2" name="Group 36"/>
          <p:cNvGrpSpPr>
            <a:grpSpLocks/>
          </p:cNvGrpSpPr>
          <p:nvPr/>
        </p:nvGrpSpPr>
        <p:grpSpPr bwMode="auto">
          <a:xfrm>
            <a:off x="228600" y="1219200"/>
            <a:ext cx="3276600" cy="2743200"/>
            <a:chOff x="24" y="480"/>
            <a:chExt cx="5608" cy="3717"/>
          </a:xfrm>
        </p:grpSpPr>
        <p:sp>
          <p:nvSpPr>
            <p:cNvPr id="22565" name="Rectangle 37"/>
            <p:cNvSpPr>
              <a:spLocks noChangeArrowheads="1"/>
            </p:cNvSpPr>
            <p:nvPr/>
          </p:nvSpPr>
          <p:spPr bwMode="auto">
            <a:xfrm>
              <a:off x="24" y="480"/>
              <a:ext cx="1512" cy="1728"/>
            </a:xfrm>
            <a:prstGeom prst="rect">
              <a:avLst/>
            </a:prstGeom>
            <a:solidFill>
              <a:srgbClr val="BBE0E3"/>
            </a:solidFill>
            <a:ln w="38100">
              <a:solidFill>
                <a:srgbClr val="3366FF"/>
              </a:solidFill>
              <a:miter lim="800000"/>
              <a:headEnd/>
              <a:tailEnd/>
            </a:ln>
          </p:spPr>
          <p:txBody>
            <a:bodyPr anchor="ctr"/>
            <a:lstStyle/>
            <a:p>
              <a:endParaRPr lang="en-US"/>
            </a:p>
          </p:txBody>
        </p:sp>
        <p:pic>
          <p:nvPicPr>
            <p:cNvPr id="22566" name="Picture 38" descr="PAR_Ant4"/>
            <p:cNvPicPr>
              <a:picLocks noChangeAspect="1" noChangeArrowheads="1"/>
            </p:cNvPicPr>
            <p:nvPr/>
          </p:nvPicPr>
          <p:blipFill>
            <a:blip r:embed="rId5" cstate="print"/>
            <a:srcRect l="33981" t="8736" r="29126" b="40309"/>
            <a:stretch>
              <a:fillRect/>
            </a:stretch>
          </p:blipFill>
          <p:spPr bwMode="auto">
            <a:xfrm>
              <a:off x="48" y="1008"/>
              <a:ext cx="768" cy="797"/>
            </a:xfrm>
            <a:prstGeom prst="rect">
              <a:avLst/>
            </a:prstGeom>
            <a:noFill/>
          </p:spPr>
        </p:pic>
        <p:pic>
          <p:nvPicPr>
            <p:cNvPr id="22567" name="Picture 39" descr="IMG_1006"/>
            <p:cNvPicPr>
              <a:picLocks noChangeAspect="1" noChangeArrowheads="1"/>
            </p:cNvPicPr>
            <p:nvPr/>
          </p:nvPicPr>
          <p:blipFill>
            <a:blip r:embed="rId6" cstate="print"/>
            <a:srcRect/>
            <a:stretch>
              <a:fillRect/>
            </a:stretch>
          </p:blipFill>
          <p:spPr bwMode="auto">
            <a:xfrm>
              <a:off x="864" y="672"/>
              <a:ext cx="624" cy="961"/>
            </a:xfrm>
            <a:prstGeom prst="rect">
              <a:avLst/>
            </a:prstGeom>
            <a:noFill/>
          </p:spPr>
        </p:pic>
        <p:sp>
          <p:nvSpPr>
            <p:cNvPr id="22568" name="Text Box 40"/>
            <p:cNvSpPr txBox="1">
              <a:spLocks noChangeArrowheads="1"/>
            </p:cNvSpPr>
            <p:nvPr/>
          </p:nvSpPr>
          <p:spPr bwMode="auto">
            <a:xfrm>
              <a:off x="144" y="1824"/>
              <a:ext cx="536" cy="224"/>
            </a:xfrm>
            <a:prstGeom prst="rect">
              <a:avLst/>
            </a:prstGeom>
            <a:noFill/>
            <a:ln w="9525">
              <a:noFill/>
              <a:miter lim="800000"/>
              <a:headEnd/>
              <a:tailEnd/>
            </a:ln>
          </p:spPr>
          <p:txBody>
            <a:bodyPr lIns="62179" tIns="31090" rIns="62179" bIns="31090"/>
            <a:lstStyle/>
            <a:p>
              <a:pPr eaLnBrk="0" hangingPunct="0"/>
              <a:endParaRPr lang="en-US" sz="3200" i="0">
                <a:latin typeface="Arial" charset="0"/>
              </a:endParaRPr>
            </a:p>
          </p:txBody>
        </p:sp>
        <p:sp>
          <p:nvSpPr>
            <p:cNvPr id="22569" name="Text Box 41"/>
            <p:cNvSpPr txBox="1">
              <a:spLocks noChangeArrowheads="1"/>
            </p:cNvSpPr>
            <p:nvPr/>
          </p:nvSpPr>
          <p:spPr bwMode="auto">
            <a:xfrm>
              <a:off x="928" y="1661"/>
              <a:ext cx="560" cy="338"/>
            </a:xfrm>
            <a:prstGeom prst="rect">
              <a:avLst/>
            </a:prstGeom>
            <a:noFill/>
            <a:ln w="9525">
              <a:noFill/>
              <a:miter lim="800000"/>
              <a:headEnd/>
              <a:tailEnd/>
            </a:ln>
          </p:spPr>
          <p:txBody>
            <a:bodyPr lIns="62179" tIns="31090" rIns="62179" bIns="31090"/>
            <a:lstStyle/>
            <a:p>
              <a:pPr eaLnBrk="0" hangingPunct="0"/>
              <a:r>
                <a:rPr lang="en-US" sz="900" b="1" i="0">
                  <a:solidFill>
                    <a:srgbClr val="000000"/>
                  </a:solidFill>
                </a:rPr>
                <a:t>)</a:t>
              </a:r>
              <a:endParaRPr lang="en-US" sz="900" i="0">
                <a:latin typeface="Arial" charset="0"/>
              </a:endParaRPr>
            </a:p>
          </p:txBody>
        </p:sp>
        <p:sp>
          <p:nvSpPr>
            <p:cNvPr id="22570" name="Rectangle 42"/>
            <p:cNvSpPr>
              <a:spLocks noChangeArrowheads="1"/>
            </p:cNvSpPr>
            <p:nvPr/>
          </p:nvSpPr>
          <p:spPr bwMode="auto">
            <a:xfrm>
              <a:off x="2160" y="480"/>
              <a:ext cx="1488" cy="1728"/>
            </a:xfrm>
            <a:prstGeom prst="rect">
              <a:avLst/>
            </a:prstGeom>
            <a:solidFill>
              <a:srgbClr val="BBE0E3"/>
            </a:solidFill>
            <a:ln w="38100">
              <a:solidFill>
                <a:srgbClr val="3366FF"/>
              </a:solidFill>
              <a:miter lim="800000"/>
              <a:headEnd/>
              <a:tailEnd/>
            </a:ln>
          </p:spPr>
          <p:txBody>
            <a:bodyPr anchor="ctr"/>
            <a:lstStyle/>
            <a:p>
              <a:endParaRPr lang="en-US"/>
            </a:p>
          </p:txBody>
        </p:sp>
        <p:pic>
          <p:nvPicPr>
            <p:cNvPr id="22571" name="Picture 43" descr="NWRT 012"/>
            <p:cNvPicPr>
              <a:picLocks noChangeAspect="1" noChangeArrowheads="1"/>
            </p:cNvPicPr>
            <p:nvPr/>
          </p:nvPicPr>
          <p:blipFill>
            <a:blip r:embed="rId7" cstate="print"/>
            <a:srcRect/>
            <a:stretch>
              <a:fillRect/>
            </a:stretch>
          </p:blipFill>
          <p:spPr bwMode="auto">
            <a:xfrm>
              <a:off x="2256" y="768"/>
              <a:ext cx="1296" cy="1235"/>
            </a:xfrm>
            <a:prstGeom prst="rect">
              <a:avLst/>
            </a:prstGeom>
            <a:noFill/>
            <a:ln w="9525">
              <a:noFill/>
              <a:miter lim="800000"/>
              <a:headEnd/>
              <a:tailEnd/>
            </a:ln>
          </p:spPr>
        </p:pic>
        <p:sp>
          <p:nvSpPr>
            <p:cNvPr id="22572" name="Text Box 44"/>
            <p:cNvSpPr txBox="1">
              <a:spLocks noChangeArrowheads="1"/>
            </p:cNvSpPr>
            <p:nvPr/>
          </p:nvSpPr>
          <p:spPr bwMode="auto">
            <a:xfrm>
              <a:off x="2544" y="2016"/>
              <a:ext cx="912" cy="144"/>
            </a:xfrm>
            <a:prstGeom prst="rect">
              <a:avLst/>
            </a:prstGeom>
            <a:noFill/>
            <a:ln w="9525">
              <a:noFill/>
              <a:miter lim="800000"/>
              <a:headEnd/>
              <a:tailEnd/>
            </a:ln>
          </p:spPr>
          <p:txBody>
            <a:bodyPr lIns="62179" tIns="31090" rIns="62179" bIns="31090"/>
            <a:lstStyle/>
            <a:p>
              <a:pPr eaLnBrk="0" hangingPunct="0"/>
              <a:r>
                <a:rPr lang="en-US" sz="500" b="1" i="0">
                  <a:solidFill>
                    <a:srgbClr val="000000"/>
                  </a:solidFill>
                </a:rPr>
                <a:t> </a:t>
              </a:r>
              <a:endParaRPr lang="en-US" sz="900" i="0">
                <a:latin typeface="Arial" charset="0"/>
              </a:endParaRPr>
            </a:p>
          </p:txBody>
        </p:sp>
        <p:sp>
          <p:nvSpPr>
            <p:cNvPr id="22573" name="Rectangle 45"/>
            <p:cNvSpPr>
              <a:spLocks noChangeArrowheads="1"/>
            </p:cNvSpPr>
            <p:nvPr/>
          </p:nvSpPr>
          <p:spPr bwMode="auto">
            <a:xfrm>
              <a:off x="4224" y="528"/>
              <a:ext cx="1392" cy="1680"/>
            </a:xfrm>
            <a:prstGeom prst="rect">
              <a:avLst/>
            </a:prstGeom>
            <a:solidFill>
              <a:srgbClr val="BBE0E3"/>
            </a:solidFill>
            <a:ln w="38100">
              <a:solidFill>
                <a:srgbClr val="3366FF"/>
              </a:solidFill>
              <a:miter lim="800000"/>
              <a:headEnd/>
              <a:tailEnd/>
            </a:ln>
          </p:spPr>
          <p:txBody>
            <a:bodyPr anchor="ctr"/>
            <a:lstStyle/>
            <a:p>
              <a:endParaRPr lang="en-US"/>
            </a:p>
          </p:txBody>
        </p:sp>
        <p:sp>
          <p:nvSpPr>
            <p:cNvPr id="22574" name="Text Box 46"/>
            <p:cNvSpPr txBox="1">
              <a:spLocks noChangeArrowheads="1"/>
            </p:cNvSpPr>
            <p:nvPr/>
          </p:nvSpPr>
          <p:spPr bwMode="auto">
            <a:xfrm>
              <a:off x="4704" y="1968"/>
              <a:ext cx="814" cy="224"/>
            </a:xfrm>
            <a:prstGeom prst="rect">
              <a:avLst/>
            </a:prstGeom>
            <a:noFill/>
            <a:ln w="9525">
              <a:noFill/>
              <a:miter lim="800000"/>
              <a:headEnd/>
              <a:tailEnd/>
            </a:ln>
          </p:spPr>
          <p:txBody>
            <a:bodyPr lIns="62179" tIns="31090" rIns="62179" bIns="31090"/>
            <a:lstStyle/>
            <a:p>
              <a:pPr eaLnBrk="0" hangingPunct="0"/>
              <a:endParaRPr lang="en-US" sz="900" i="0">
                <a:latin typeface="Arial" charset="0"/>
              </a:endParaRPr>
            </a:p>
          </p:txBody>
        </p:sp>
        <p:sp>
          <p:nvSpPr>
            <p:cNvPr id="22575" name="Rectangle 47"/>
            <p:cNvSpPr>
              <a:spLocks noChangeArrowheads="1"/>
            </p:cNvSpPr>
            <p:nvPr/>
          </p:nvSpPr>
          <p:spPr bwMode="auto">
            <a:xfrm>
              <a:off x="96" y="2352"/>
              <a:ext cx="2592" cy="1845"/>
            </a:xfrm>
            <a:prstGeom prst="rect">
              <a:avLst/>
            </a:prstGeom>
            <a:solidFill>
              <a:srgbClr val="BBE0E3"/>
            </a:solidFill>
            <a:ln w="38100">
              <a:solidFill>
                <a:srgbClr val="3366FF"/>
              </a:solidFill>
              <a:miter lim="800000"/>
              <a:headEnd/>
              <a:tailEnd/>
            </a:ln>
          </p:spPr>
          <p:txBody>
            <a:bodyPr anchor="ctr"/>
            <a:lstStyle/>
            <a:p>
              <a:endParaRPr lang="en-US"/>
            </a:p>
          </p:txBody>
        </p:sp>
        <p:pic>
          <p:nvPicPr>
            <p:cNvPr id="22576" name="Picture 48" descr="IMG_1010"/>
            <p:cNvPicPr>
              <a:picLocks noChangeAspect="1" noChangeArrowheads="1"/>
            </p:cNvPicPr>
            <p:nvPr/>
          </p:nvPicPr>
          <p:blipFill>
            <a:blip r:embed="rId8" cstate="print"/>
            <a:srcRect/>
            <a:stretch>
              <a:fillRect/>
            </a:stretch>
          </p:blipFill>
          <p:spPr bwMode="auto">
            <a:xfrm>
              <a:off x="117" y="2454"/>
              <a:ext cx="1081" cy="1194"/>
            </a:xfrm>
            <a:prstGeom prst="rect">
              <a:avLst/>
            </a:prstGeom>
            <a:noFill/>
          </p:spPr>
        </p:pic>
        <p:sp>
          <p:nvSpPr>
            <p:cNvPr id="22577" name="Text Box 49"/>
            <p:cNvSpPr txBox="1">
              <a:spLocks noChangeArrowheads="1"/>
            </p:cNvSpPr>
            <p:nvPr/>
          </p:nvSpPr>
          <p:spPr bwMode="auto">
            <a:xfrm>
              <a:off x="144" y="3696"/>
              <a:ext cx="1056" cy="248"/>
            </a:xfrm>
            <a:prstGeom prst="rect">
              <a:avLst/>
            </a:prstGeom>
            <a:noFill/>
            <a:ln w="9525">
              <a:noFill/>
              <a:miter lim="800000"/>
              <a:headEnd/>
              <a:tailEnd/>
            </a:ln>
          </p:spPr>
          <p:txBody>
            <a:bodyPr lIns="62179" tIns="31090" rIns="62179" bIns="31090"/>
            <a:lstStyle/>
            <a:p>
              <a:pPr eaLnBrk="0" hangingPunct="0"/>
              <a:r>
                <a:rPr lang="en-US" sz="500" b="1" i="0">
                  <a:solidFill>
                    <a:srgbClr val="000000"/>
                  </a:solidFill>
                </a:rPr>
                <a:t>  </a:t>
              </a:r>
              <a:endParaRPr lang="en-US" sz="1800" i="0">
                <a:latin typeface="Arial" charset="0"/>
              </a:endParaRPr>
            </a:p>
          </p:txBody>
        </p:sp>
        <p:sp>
          <p:nvSpPr>
            <p:cNvPr id="22578" name="Text Box 50"/>
            <p:cNvSpPr txBox="1">
              <a:spLocks noChangeArrowheads="1"/>
            </p:cNvSpPr>
            <p:nvPr/>
          </p:nvSpPr>
          <p:spPr bwMode="auto">
            <a:xfrm>
              <a:off x="1728" y="3840"/>
              <a:ext cx="536" cy="294"/>
            </a:xfrm>
            <a:prstGeom prst="rect">
              <a:avLst/>
            </a:prstGeom>
            <a:noFill/>
            <a:ln w="9525">
              <a:noFill/>
              <a:miter lim="800000"/>
              <a:headEnd/>
              <a:tailEnd/>
            </a:ln>
          </p:spPr>
          <p:txBody>
            <a:bodyPr lIns="62179" tIns="31090" rIns="62179" bIns="31090"/>
            <a:lstStyle/>
            <a:p>
              <a:pPr eaLnBrk="0" hangingPunct="0"/>
              <a:endParaRPr lang="en-US" sz="900" i="0">
                <a:latin typeface="Arial" charset="0"/>
              </a:endParaRPr>
            </a:p>
          </p:txBody>
        </p:sp>
        <p:sp>
          <p:nvSpPr>
            <p:cNvPr id="22579" name="Rectangle 51"/>
            <p:cNvSpPr>
              <a:spLocks noChangeArrowheads="1"/>
            </p:cNvSpPr>
            <p:nvPr/>
          </p:nvSpPr>
          <p:spPr bwMode="auto">
            <a:xfrm>
              <a:off x="3168" y="2352"/>
              <a:ext cx="2464" cy="1824"/>
            </a:xfrm>
            <a:prstGeom prst="rect">
              <a:avLst/>
            </a:prstGeom>
            <a:solidFill>
              <a:srgbClr val="BBE0E3"/>
            </a:solidFill>
            <a:ln w="38100">
              <a:solidFill>
                <a:srgbClr val="3366FF"/>
              </a:solidFill>
              <a:miter lim="800000"/>
              <a:headEnd/>
              <a:tailEnd/>
            </a:ln>
          </p:spPr>
          <p:txBody>
            <a:bodyPr anchor="ctr"/>
            <a:lstStyle/>
            <a:p>
              <a:endParaRPr lang="en-US"/>
            </a:p>
          </p:txBody>
        </p:sp>
        <p:pic>
          <p:nvPicPr>
            <p:cNvPr id="22580" name="Picture 52" descr="IMG_1015"/>
            <p:cNvPicPr>
              <a:picLocks noChangeAspect="1" noChangeArrowheads="1"/>
            </p:cNvPicPr>
            <p:nvPr/>
          </p:nvPicPr>
          <p:blipFill>
            <a:blip r:embed="rId9" cstate="print"/>
            <a:srcRect/>
            <a:stretch>
              <a:fillRect/>
            </a:stretch>
          </p:blipFill>
          <p:spPr bwMode="auto">
            <a:xfrm>
              <a:off x="3264" y="2544"/>
              <a:ext cx="1248" cy="848"/>
            </a:xfrm>
            <a:prstGeom prst="rect">
              <a:avLst/>
            </a:prstGeom>
            <a:noFill/>
          </p:spPr>
        </p:pic>
        <p:pic>
          <p:nvPicPr>
            <p:cNvPr id="22581" name="Picture 53" descr="PIC00002"/>
            <p:cNvPicPr>
              <a:picLocks noChangeAspect="1" noChangeArrowheads="1"/>
            </p:cNvPicPr>
            <p:nvPr/>
          </p:nvPicPr>
          <p:blipFill>
            <a:blip r:embed="rId10" cstate="print"/>
            <a:srcRect l="19006" r="24347" b="13025"/>
            <a:stretch>
              <a:fillRect/>
            </a:stretch>
          </p:blipFill>
          <p:spPr bwMode="auto">
            <a:xfrm>
              <a:off x="4570" y="2784"/>
              <a:ext cx="998" cy="1109"/>
            </a:xfrm>
            <a:prstGeom prst="rect">
              <a:avLst/>
            </a:prstGeom>
            <a:noFill/>
          </p:spPr>
        </p:pic>
        <p:sp>
          <p:nvSpPr>
            <p:cNvPr id="22582" name="Text Box 54"/>
            <p:cNvSpPr txBox="1">
              <a:spLocks noChangeArrowheads="1"/>
            </p:cNvSpPr>
            <p:nvPr/>
          </p:nvSpPr>
          <p:spPr bwMode="auto">
            <a:xfrm>
              <a:off x="3408" y="3456"/>
              <a:ext cx="1054" cy="311"/>
            </a:xfrm>
            <a:prstGeom prst="rect">
              <a:avLst/>
            </a:prstGeom>
            <a:noFill/>
            <a:ln w="9525">
              <a:noFill/>
              <a:miter lim="800000"/>
              <a:headEnd/>
              <a:tailEnd/>
            </a:ln>
          </p:spPr>
          <p:txBody>
            <a:bodyPr lIns="62179" tIns="31090" rIns="62179" bIns="31090"/>
            <a:lstStyle/>
            <a:p>
              <a:pPr eaLnBrk="0" hangingPunct="0"/>
              <a:endParaRPr lang="en-US" sz="900" i="0">
                <a:latin typeface="Arial" charset="0"/>
              </a:endParaRPr>
            </a:p>
          </p:txBody>
        </p:sp>
        <p:sp>
          <p:nvSpPr>
            <p:cNvPr id="22583" name="Text Box 55"/>
            <p:cNvSpPr txBox="1">
              <a:spLocks noChangeArrowheads="1"/>
            </p:cNvSpPr>
            <p:nvPr/>
          </p:nvSpPr>
          <p:spPr bwMode="auto">
            <a:xfrm>
              <a:off x="4896" y="3936"/>
              <a:ext cx="442" cy="215"/>
            </a:xfrm>
            <a:prstGeom prst="rect">
              <a:avLst/>
            </a:prstGeom>
            <a:noFill/>
            <a:ln w="9525">
              <a:noFill/>
              <a:miter lim="800000"/>
              <a:headEnd/>
              <a:tailEnd/>
            </a:ln>
          </p:spPr>
          <p:txBody>
            <a:bodyPr lIns="62179" tIns="31090" rIns="62179" bIns="31090"/>
            <a:lstStyle/>
            <a:p>
              <a:pPr eaLnBrk="0" hangingPunct="0"/>
              <a:endParaRPr lang="en-US" sz="900" i="0">
                <a:latin typeface="Arial" charset="0"/>
              </a:endParaRPr>
            </a:p>
          </p:txBody>
        </p:sp>
        <p:pic>
          <p:nvPicPr>
            <p:cNvPr id="22584" name="Picture 56" descr="oulogo"/>
            <p:cNvPicPr>
              <a:picLocks noChangeAspect="1" noChangeArrowheads="1"/>
            </p:cNvPicPr>
            <p:nvPr/>
          </p:nvPicPr>
          <p:blipFill>
            <a:blip r:embed="rId11" cstate="print">
              <a:clrChange>
                <a:clrFrom>
                  <a:srgbClr val="C0C0C0"/>
                </a:clrFrom>
                <a:clrTo>
                  <a:srgbClr val="C0C0C0">
                    <a:alpha val="0"/>
                  </a:srgbClr>
                </a:clrTo>
              </a:clrChange>
            </a:blip>
            <a:srcRect/>
            <a:stretch>
              <a:fillRect/>
            </a:stretch>
          </p:blipFill>
          <p:spPr bwMode="auto">
            <a:xfrm>
              <a:off x="1248" y="2400"/>
              <a:ext cx="136" cy="144"/>
            </a:xfrm>
            <a:prstGeom prst="rect">
              <a:avLst/>
            </a:prstGeom>
            <a:noFill/>
          </p:spPr>
        </p:pic>
        <p:pic>
          <p:nvPicPr>
            <p:cNvPr id="22585" name="Picture 57" descr="NOAALOGO"/>
            <p:cNvPicPr>
              <a:picLocks noChangeAspect="1" noChangeArrowheads="1"/>
            </p:cNvPicPr>
            <p:nvPr/>
          </p:nvPicPr>
          <p:blipFill>
            <a:blip r:embed="rId12" cstate="print"/>
            <a:srcRect/>
            <a:stretch>
              <a:fillRect/>
            </a:stretch>
          </p:blipFill>
          <p:spPr bwMode="auto">
            <a:xfrm>
              <a:off x="2448" y="2400"/>
              <a:ext cx="192" cy="174"/>
            </a:xfrm>
            <a:prstGeom prst="rect">
              <a:avLst/>
            </a:prstGeom>
            <a:noFill/>
          </p:spPr>
        </p:pic>
        <p:pic>
          <p:nvPicPr>
            <p:cNvPr id="22586" name="Picture 58" descr="LockMart"/>
            <p:cNvPicPr>
              <a:picLocks noChangeAspect="1" noChangeArrowheads="1"/>
            </p:cNvPicPr>
            <p:nvPr/>
          </p:nvPicPr>
          <p:blipFill>
            <a:blip r:embed="rId13" cstate="print"/>
            <a:srcRect/>
            <a:stretch>
              <a:fillRect/>
            </a:stretch>
          </p:blipFill>
          <p:spPr bwMode="auto">
            <a:xfrm>
              <a:off x="1824" y="2448"/>
              <a:ext cx="576" cy="98"/>
            </a:xfrm>
            <a:prstGeom prst="rect">
              <a:avLst/>
            </a:prstGeom>
            <a:noFill/>
          </p:spPr>
        </p:pic>
        <p:pic>
          <p:nvPicPr>
            <p:cNvPr id="22587" name="Picture 59" descr="NEXRAD"/>
            <p:cNvPicPr>
              <a:picLocks noChangeAspect="1" noChangeArrowheads="1"/>
            </p:cNvPicPr>
            <p:nvPr/>
          </p:nvPicPr>
          <p:blipFill>
            <a:blip r:embed="rId14" cstate="print"/>
            <a:srcRect/>
            <a:stretch>
              <a:fillRect/>
            </a:stretch>
          </p:blipFill>
          <p:spPr bwMode="auto">
            <a:xfrm>
              <a:off x="2784" y="528"/>
              <a:ext cx="192" cy="192"/>
            </a:xfrm>
            <a:prstGeom prst="rect">
              <a:avLst/>
            </a:prstGeom>
            <a:noFill/>
          </p:spPr>
        </p:pic>
        <p:pic>
          <p:nvPicPr>
            <p:cNvPr id="22588" name="Picture 60" descr="ONR"/>
            <p:cNvPicPr>
              <a:picLocks noChangeAspect="1" noChangeArrowheads="1"/>
            </p:cNvPicPr>
            <p:nvPr/>
          </p:nvPicPr>
          <p:blipFill>
            <a:blip r:embed="rId15" cstate="print">
              <a:clrChange>
                <a:clrFrom>
                  <a:srgbClr val="FEFCF9"/>
                </a:clrFrom>
                <a:clrTo>
                  <a:srgbClr val="FEFCF9">
                    <a:alpha val="0"/>
                  </a:srgbClr>
                </a:clrTo>
              </a:clrChange>
            </a:blip>
            <a:srcRect/>
            <a:stretch>
              <a:fillRect/>
            </a:stretch>
          </p:blipFill>
          <p:spPr bwMode="auto">
            <a:xfrm>
              <a:off x="144" y="672"/>
              <a:ext cx="528" cy="228"/>
            </a:xfrm>
            <a:prstGeom prst="rect">
              <a:avLst/>
            </a:prstGeom>
            <a:noFill/>
          </p:spPr>
        </p:pic>
        <p:pic>
          <p:nvPicPr>
            <p:cNvPr id="22589" name="Picture 61" descr="univfnal"/>
            <p:cNvPicPr>
              <a:picLocks noChangeAspect="1" noChangeArrowheads="1"/>
            </p:cNvPicPr>
            <p:nvPr/>
          </p:nvPicPr>
          <p:blipFill>
            <a:blip r:embed="rId16" cstate="print">
              <a:clrChange>
                <a:clrFrom>
                  <a:srgbClr val="FFFFFF"/>
                </a:clrFrom>
                <a:clrTo>
                  <a:srgbClr val="FFFFFF">
                    <a:alpha val="0"/>
                  </a:srgbClr>
                </a:clrTo>
              </a:clrChange>
              <a:lum bright="-32000" contrast="92000"/>
            </a:blip>
            <a:srcRect/>
            <a:stretch>
              <a:fillRect/>
            </a:stretch>
          </p:blipFill>
          <p:spPr bwMode="auto">
            <a:xfrm>
              <a:off x="5328" y="576"/>
              <a:ext cx="240" cy="240"/>
            </a:xfrm>
            <a:prstGeom prst="rect">
              <a:avLst/>
            </a:prstGeom>
            <a:noFill/>
          </p:spPr>
        </p:pic>
        <p:pic>
          <p:nvPicPr>
            <p:cNvPr id="22590" name="Picture 62" descr="ok_board_of_regents"/>
            <p:cNvPicPr>
              <a:picLocks noChangeAspect="1" noChangeArrowheads="1"/>
            </p:cNvPicPr>
            <p:nvPr/>
          </p:nvPicPr>
          <p:blipFill>
            <a:blip r:embed="rId17" cstate="print"/>
            <a:srcRect/>
            <a:stretch>
              <a:fillRect/>
            </a:stretch>
          </p:blipFill>
          <p:spPr bwMode="auto">
            <a:xfrm>
              <a:off x="1392" y="2448"/>
              <a:ext cx="381" cy="112"/>
            </a:xfrm>
            <a:prstGeom prst="rect">
              <a:avLst/>
            </a:prstGeom>
            <a:noFill/>
          </p:spPr>
        </p:pic>
        <p:pic>
          <p:nvPicPr>
            <p:cNvPr id="22591" name="Picture 63" descr="Dec4 011"/>
            <p:cNvPicPr>
              <a:picLocks noChangeAspect="1" noChangeArrowheads="1"/>
            </p:cNvPicPr>
            <p:nvPr/>
          </p:nvPicPr>
          <p:blipFill>
            <a:blip r:embed="rId18" cstate="print"/>
            <a:srcRect t="5128"/>
            <a:stretch>
              <a:fillRect/>
            </a:stretch>
          </p:blipFill>
          <p:spPr bwMode="auto">
            <a:xfrm>
              <a:off x="1248" y="2928"/>
              <a:ext cx="1248" cy="888"/>
            </a:xfrm>
            <a:prstGeom prst="rect">
              <a:avLst/>
            </a:prstGeom>
            <a:noFill/>
          </p:spPr>
        </p:pic>
        <p:pic>
          <p:nvPicPr>
            <p:cNvPr id="22592" name="Picture 64" descr="IMG_1103"/>
            <p:cNvPicPr>
              <a:picLocks noChangeAspect="1" noChangeArrowheads="1"/>
            </p:cNvPicPr>
            <p:nvPr/>
          </p:nvPicPr>
          <p:blipFill>
            <a:blip r:embed="rId19" cstate="print"/>
            <a:srcRect l="19324" r="14977"/>
            <a:stretch>
              <a:fillRect/>
            </a:stretch>
          </p:blipFill>
          <p:spPr bwMode="auto">
            <a:xfrm>
              <a:off x="4656" y="672"/>
              <a:ext cx="639" cy="1296"/>
            </a:xfrm>
            <a:prstGeom prst="rect">
              <a:avLst/>
            </a:prstGeom>
            <a:noFill/>
          </p:spPr>
        </p:pic>
      </p:grpSp>
      <p:graphicFrame>
        <p:nvGraphicFramePr>
          <p:cNvPr id="22593" name="Object 65"/>
          <p:cNvGraphicFramePr>
            <a:graphicFrameLocks noChangeAspect="1"/>
          </p:cNvGraphicFramePr>
          <p:nvPr>
            <p:ph idx="1"/>
          </p:nvPr>
        </p:nvGraphicFramePr>
        <p:xfrm>
          <a:off x="3733800" y="2286000"/>
          <a:ext cx="2227263" cy="1431925"/>
        </p:xfrm>
        <a:graphic>
          <a:graphicData uri="http://schemas.openxmlformats.org/presentationml/2006/ole">
            <p:oleObj spid="_x0000_s2050" name="VISIO" r:id="rId20" imgW="6816240" imgH="4381200" progId="">
              <p:embed/>
            </p:oleObj>
          </a:graphicData>
        </a:graphic>
      </p:graphicFrame>
      <p:pic>
        <p:nvPicPr>
          <p:cNvPr id="66" name="Picture 65" descr="IMG_0131.jpg"/>
          <p:cNvPicPr>
            <a:picLocks noChangeAspect="1"/>
          </p:cNvPicPr>
          <p:nvPr/>
        </p:nvPicPr>
        <p:blipFill>
          <a:blip r:embed="rId21" cstate="print"/>
          <a:srcRect l="14286" t="12698" r="14286" b="11111"/>
          <a:stretch>
            <a:fillRect/>
          </a:stretch>
        </p:blipFill>
        <p:spPr>
          <a:xfrm>
            <a:off x="7086600" y="609600"/>
            <a:ext cx="1828800" cy="146304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in the near Future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Fleet of Dual Polarized S-Band Radars</a:t>
            </a:r>
          </a:p>
          <a:p>
            <a:r>
              <a:rPr lang="en-US" dirty="0" smtClean="0"/>
              <a:t>Real-time initialization of Storm Scale Models</a:t>
            </a:r>
          </a:p>
          <a:p>
            <a:r>
              <a:rPr lang="en-US" dirty="0" smtClean="0"/>
              <a:t>Real-time 4-D virtual radar data bases</a:t>
            </a:r>
          </a:p>
          <a:p>
            <a:r>
              <a:rPr lang="en-US" dirty="0" smtClean="0"/>
              <a:t>Access and combining of various types of radar systems (different freq, different resolutions, etc)</a:t>
            </a:r>
          </a:p>
          <a:p>
            <a:r>
              <a:rPr lang="en-US" dirty="0" smtClean="0"/>
              <a:t>Decrease in Volumetric data collection times (Faster Volume Scans)</a:t>
            </a:r>
          </a:p>
          <a:p>
            <a:r>
              <a:rPr lang="en-US" dirty="0" smtClean="0"/>
              <a:t>Improved understanding of thunderstorm evolution as seen by radar</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1143000" y="228600"/>
            <a:ext cx="7162800" cy="579438"/>
          </a:xfrm>
          <a:prstGeom prst="rect">
            <a:avLst/>
          </a:prstGeom>
          <a:noFill/>
          <a:ln w="9525">
            <a:noFill/>
            <a:miter lim="800000"/>
            <a:headEnd/>
            <a:tailEnd/>
          </a:ln>
          <a:effectLst/>
        </p:spPr>
        <p:txBody>
          <a:bodyPr>
            <a:spAutoFit/>
          </a:bodyPr>
          <a:lstStyle/>
          <a:p>
            <a:pPr algn="ctr">
              <a:spcBef>
                <a:spcPct val="50000"/>
              </a:spcBef>
            </a:pPr>
            <a:r>
              <a:rPr lang="en-US" sz="3200" b="0"/>
              <a:t>Polarimetric Tornado Detection</a:t>
            </a:r>
          </a:p>
        </p:txBody>
      </p:sp>
      <p:pic>
        <p:nvPicPr>
          <p:cNvPr id="25605" name="Picture 5" descr="TornadoZ"/>
          <p:cNvPicPr>
            <a:picLocks noChangeAspect="1" noChangeArrowheads="1"/>
          </p:cNvPicPr>
          <p:nvPr/>
        </p:nvPicPr>
        <p:blipFill>
          <a:blip r:embed="rId2" cstate="print"/>
          <a:srcRect/>
          <a:stretch>
            <a:fillRect/>
          </a:stretch>
        </p:blipFill>
        <p:spPr bwMode="auto">
          <a:xfrm>
            <a:off x="0" y="2149475"/>
            <a:ext cx="3200400" cy="2879725"/>
          </a:xfrm>
          <a:prstGeom prst="rect">
            <a:avLst/>
          </a:prstGeom>
          <a:noFill/>
        </p:spPr>
      </p:pic>
      <p:pic>
        <p:nvPicPr>
          <p:cNvPr id="25606" name="Picture 6" descr="tornadoZDR"/>
          <p:cNvPicPr>
            <a:picLocks noChangeAspect="1" noChangeArrowheads="1"/>
          </p:cNvPicPr>
          <p:nvPr/>
        </p:nvPicPr>
        <p:blipFill>
          <a:blip r:embed="rId3" cstate="print"/>
          <a:srcRect/>
          <a:stretch>
            <a:fillRect/>
          </a:stretch>
        </p:blipFill>
        <p:spPr bwMode="auto">
          <a:xfrm>
            <a:off x="2895600" y="2149475"/>
            <a:ext cx="3200400" cy="2879725"/>
          </a:xfrm>
          <a:prstGeom prst="rect">
            <a:avLst/>
          </a:prstGeom>
          <a:noFill/>
        </p:spPr>
      </p:pic>
      <p:pic>
        <p:nvPicPr>
          <p:cNvPr id="25607" name="Picture 7" descr="tornadoRHO"/>
          <p:cNvPicPr>
            <a:picLocks noChangeAspect="1" noChangeArrowheads="1"/>
          </p:cNvPicPr>
          <p:nvPr/>
        </p:nvPicPr>
        <p:blipFill>
          <a:blip r:embed="rId4" cstate="print"/>
          <a:srcRect/>
          <a:stretch>
            <a:fillRect/>
          </a:stretch>
        </p:blipFill>
        <p:spPr bwMode="auto">
          <a:xfrm>
            <a:off x="5943600" y="2149475"/>
            <a:ext cx="3200400" cy="2879725"/>
          </a:xfrm>
          <a:prstGeom prst="rect">
            <a:avLst/>
          </a:prstGeom>
          <a:noFill/>
        </p:spPr>
      </p:pic>
      <p:sp>
        <p:nvSpPr>
          <p:cNvPr id="25608" name="Text Box 8"/>
          <p:cNvSpPr txBox="1">
            <a:spLocks noChangeArrowheads="1"/>
          </p:cNvSpPr>
          <p:nvPr/>
        </p:nvSpPr>
        <p:spPr bwMode="auto">
          <a:xfrm>
            <a:off x="1981200" y="1219200"/>
            <a:ext cx="5410200" cy="396875"/>
          </a:xfrm>
          <a:prstGeom prst="rect">
            <a:avLst/>
          </a:prstGeom>
          <a:noFill/>
          <a:ln w="9525">
            <a:noFill/>
            <a:miter lim="800000"/>
            <a:headEnd/>
            <a:tailEnd/>
          </a:ln>
          <a:effectLst/>
        </p:spPr>
        <p:txBody>
          <a:bodyPr>
            <a:spAutoFit/>
          </a:bodyPr>
          <a:lstStyle/>
          <a:p>
            <a:pPr algn="ctr">
              <a:spcBef>
                <a:spcPct val="50000"/>
              </a:spcBef>
            </a:pPr>
            <a:r>
              <a:rPr lang="en-US" sz="2000" b="0">
                <a:solidFill>
                  <a:srgbClr val="FF3300"/>
                </a:solidFill>
              </a:rPr>
              <a:t>Oklahoma City tornado on 8 May 2003</a:t>
            </a:r>
          </a:p>
        </p:txBody>
      </p:sp>
      <p:sp>
        <p:nvSpPr>
          <p:cNvPr id="25610" name="Text Box 10"/>
          <p:cNvSpPr txBox="1">
            <a:spLocks noChangeArrowheads="1"/>
          </p:cNvSpPr>
          <p:nvPr/>
        </p:nvSpPr>
        <p:spPr bwMode="auto">
          <a:xfrm>
            <a:off x="0" y="5486400"/>
            <a:ext cx="9144000" cy="519113"/>
          </a:xfrm>
          <a:prstGeom prst="rect">
            <a:avLst/>
          </a:prstGeom>
          <a:noFill/>
          <a:ln w="9525">
            <a:noFill/>
            <a:miter lim="800000"/>
            <a:headEnd/>
            <a:tailEnd/>
          </a:ln>
          <a:effectLst/>
        </p:spPr>
        <p:txBody>
          <a:bodyPr>
            <a:spAutoFit/>
          </a:bodyPr>
          <a:lstStyle/>
          <a:p>
            <a:pPr algn="ctr">
              <a:spcBef>
                <a:spcPct val="50000"/>
              </a:spcBef>
            </a:pPr>
            <a:r>
              <a:rPr lang="en-US" sz="2800" b="0"/>
              <a:t>Tornadic debris has distinct polarimetric signature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565150" y="0"/>
            <a:ext cx="8021638" cy="579438"/>
          </a:xfrm>
          <a:prstGeom prst="rect">
            <a:avLst/>
          </a:prstGeom>
          <a:noFill/>
          <a:ln w="9525">
            <a:noFill/>
            <a:miter lim="800000"/>
            <a:headEnd/>
            <a:tailEnd/>
          </a:ln>
        </p:spPr>
        <p:txBody>
          <a:bodyPr wrap="none">
            <a:spAutoFit/>
          </a:bodyPr>
          <a:lstStyle/>
          <a:p>
            <a:r>
              <a:rPr lang="en-US" sz="3200"/>
              <a:t>Polarimetric Signatures in Supercell Storms</a:t>
            </a:r>
          </a:p>
        </p:txBody>
      </p:sp>
      <p:sp>
        <p:nvSpPr>
          <p:cNvPr id="2051" name="Text Box 5"/>
          <p:cNvSpPr txBox="1">
            <a:spLocks noChangeArrowheads="1"/>
          </p:cNvSpPr>
          <p:nvPr/>
        </p:nvSpPr>
        <p:spPr bwMode="auto">
          <a:xfrm>
            <a:off x="258763" y="533400"/>
            <a:ext cx="8626475" cy="1314450"/>
          </a:xfrm>
          <a:prstGeom prst="rect">
            <a:avLst/>
          </a:prstGeom>
          <a:noFill/>
          <a:ln w="9525">
            <a:noFill/>
            <a:miter lim="800000"/>
            <a:headEnd/>
            <a:tailEnd/>
          </a:ln>
        </p:spPr>
        <p:txBody>
          <a:bodyPr>
            <a:spAutoFit/>
          </a:bodyPr>
          <a:lstStyle/>
          <a:p>
            <a:r>
              <a:rPr lang="en-US" sz="1600"/>
              <a:t>Recent investigations (Ryzhkov et al. 2005; Kumjian and Ryzhkov 2008,2009) have revealed repetitive polarimetric radar signatures in supercell storms.  These signatures are unique to supercells and provide insight into the storm’s evolution and behavior and exemplify links between storm kinematics and microphysics. </a:t>
            </a:r>
          </a:p>
          <a:p>
            <a:r>
              <a:rPr lang="en-US" sz="1600" b="1"/>
              <a:t>		 One such signature is the low-level Z</a:t>
            </a:r>
            <a:r>
              <a:rPr lang="en-US" sz="1600" b="1" baseline="-25000"/>
              <a:t>DR</a:t>
            </a:r>
            <a:r>
              <a:rPr lang="en-US" sz="1600" b="1"/>
              <a:t> “arc”</a:t>
            </a:r>
          </a:p>
        </p:txBody>
      </p:sp>
      <p:pic>
        <p:nvPicPr>
          <p:cNvPr id="2059" name="Picture 11" descr="025351zdr"/>
          <p:cNvPicPr>
            <a:picLocks noChangeAspect="1" noChangeArrowheads="1"/>
          </p:cNvPicPr>
          <p:nvPr/>
        </p:nvPicPr>
        <p:blipFill>
          <a:blip r:embed="rId3" cstate="print"/>
          <a:srcRect/>
          <a:stretch>
            <a:fillRect/>
          </a:stretch>
        </p:blipFill>
        <p:spPr bwMode="auto">
          <a:xfrm>
            <a:off x="4518025" y="2284413"/>
            <a:ext cx="4625975" cy="4568825"/>
          </a:xfrm>
          <a:prstGeom prst="rect">
            <a:avLst/>
          </a:prstGeom>
          <a:noFill/>
          <a:ln w="9525">
            <a:noFill/>
            <a:miter lim="800000"/>
            <a:headEnd/>
            <a:tailEnd/>
          </a:ln>
        </p:spPr>
      </p:pic>
      <p:sp>
        <p:nvSpPr>
          <p:cNvPr id="2060" name="Freeform 12"/>
          <p:cNvSpPr>
            <a:spLocks/>
          </p:cNvSpPr>
          <p:nvPr/>
        </p:nvSpPr>
        <p:spPr bwMode="auto">
          <a:xfrm>
            <a:off x="6197600" y="3590925"/>
            <a:ext cx="2060575" cy="1755775"/>
          </a:xfrm>
          <a:custGeom>
            <a:avLst/>
            <a:gdLst>
              <a:gd name="T0" fmla="*/ 163 w 1285"/>
              <a:gd name="T1" fmla="*/ 0 h 1096"/>
              <a:gd name="T2" fmla="*/ 97 w 1285"/>
              <a:gd name="T3" fmla="*/ 71 h 1096"/>
              <a:gd name="T4" fmla="*/ 51 w 1285"/>
              <a:gd name="T5" fmla="*/ 178 h 1096"/>
              <a:gd name="T6" fmla="*/ 31 w 1285"/>
              <a:gd name="T7" fmla="*/ 204 h 1096"/>
              <a:gd name="T8" fmla="*/ 11 w 1285"/>
              <a:gd name="T9" fmla="*/ 234 h 1096"/>
              <a:gd name="T10" fmla="*/ 148 w 1285"/>
              <a:gd name="T11" fmla="*/ 275 h 1096"/>
              <a:gd name="T12" fmla="*/ 158 w 1285"/>
              <a:gd name="T13" fmla="*/ 305 h 1096"/>
              <a:gd name="T14" fmla="*/ 143 w 1285"/>
              <a:gd name="T15" fmla="*/ 428 h 1096"/>
              <a:gd name="T16" fmla="*/ 128 w 1285"/>
              <a:gd name="T17" fmla="*/ 474 h 1096"/>
              <a:gd name="T18" fmla="*/ 123 w 1285"/>
              <a:gd name="T19" fmla="*/ 489 h 1096"/>
              <a:gd name="T20" fmla="*/ 153 w 1285"/>
              <a:gd name="T21" fmla="*/ 601 h 1096"/>
              <a:gd name="T22" fmla="*/ 169 w 1285"/>
              <a:gd name="T23" fmla="*/ 632 h 1096"/>
              <a:gd name="T24" fmla="*/ 123 w 1285"/>
              <a:gd name="T25" fmla="*/ 708 h 1096"/>
              <a:gd name="T26" fmla="*/ 118 w 1285"/>
              <a:gd name="T27" fmla="*/ 723 h 1096"/>
              <a:gd name="T28" fmla="*/ 92 w 1285"/>
              <a:gd name="T29" fmla="*/ 729 h 1096"/>
              <a:gd name="T30" fmla="*/ 82 w 1285"/>
              <a:gd name="T31" fmla="*/ 810 h 1096"/>
              <a:gd name="T32" fmla="*/ 128 w 1285"/>
              <a:gd name="T33" fmla="*/ 815 h 1096"/>
              <a:gd name="T34" fmla="*/ 153 w 1285"/>
              <a:gd name="T35" fmla="*/ 831 h 1096"/>
              <a:gd name="T36" fmla="*/ 158 w 1285"/>
              <a:gd name="T37" fmla="*/ 846 h 1096"/>
              <a:gd name="T38" fmla="*/ 255 w 1285"/>
              <a:gd name="T39" fmla="*/ 851 h 1096"/>
              <a:gd name="T40" fmla="*/ 316 w 1285"/>
              <a:gd name="T41" fmla="*/ 846 h 1096"/>
              <a:gd name="T42" fmla="*/ 321 w 1285"/>
              <a:gd name="T43" fmla="*/ 831 h 1096"/>
              <a:gd name="T44" fmla="*/ 316 w 1285"/>
              <a:gd name="T45" fmla="*/ 729 h 1096"/>
              <a:gd name="T46" fmla="*/ 306 w 1285"/>
              <a:gd name="T47" fmla="*/ 688 h 1096"/>
              <a:gd name="T48" fmla="*/ 403 w 1285"/>
              <a:gd name="T49" fmla="*/ 632 h 1096"/>
              <a:gd name="T50" fmla="*/ 429 w 1285"/>
              <a:gd name="T51" fmla="*/ 652 h 1096"/>
              <a:gd name="T52" fmla="*/ 434 w 1285"/>
              <a:gd name="T53" fmla="*/ 667 h 1096"/>
              <a:gd name="T54" fmla="*/ 536 w 1285"/>
              <a:gd name="T55" fmla="*/ 739 h 1096"/>
              <a:gd name="T56" fmla="*/ 622 w 1285"/>
              <a:gd name="T57" fmla="*/ 815 h 1096"/>
              <a:gd name="T58" fmla="*/ 709 w 1285"/>
              <a:gd name="T59" fmla="*/ 917 h 1096"/>
              <a:gd name="T60" fmla="*/ 790 w 1285"/>
              <a:gd name="T61" fmla="*/ 1029 h 1096"/>
              <a:gd name="T62" fmla="*/ 908 w 1285"/>
              <a:gd name="T63" fmla="*/ 1080 h 1096"/>
              <a:gd name="T64" fmla="*/ 1055 w 1285"/>
              <a:gd name="T65" fmla="*/ 1096 h 1096"/>
              <a:gd name="T66" fmla="*/ 1142 w 1285"/>
              <a:gd name="T67" fmla="*/ 1024 h 1096"/>
              <a:gd name="T68" fmla="*/ 1208 w 1285"/>
              <a:gd name="T69" fmla="*/ 897 h 1096"/>
              <a:gd name="T70" fmla="*/ 1234 w 1285"/>
              <a:gd name="T71" fmla="*/ 805 h 1096"/>
              <a:gd name="T72" fmla="*/ 1280 w 1285"/>
              <a:gd name="T73" fmla="*/ 744 h 1096"/>
              <a:gd name="T74" fmla="*/ 1285 w 1285"/>
              <a:gd name="T75" fmla="*/ 688 h 1096"/>
              <a:gd name="T76" fmla="*/ 1117 w 1285"/>
              <a:gd name="T77" fmla="*/ 571 h 1096"/>
              <a:gd name="T78" fmla="*/ 1020 w 1285"/>
              <a:gd name="T79" fmla="*/ 499 h 1096"/>
              <a:gd name="T80" fmla="*/ 908 w 1285"/>
              <a:gd name="T81" fmla="*/ 458 h 1096"/>
              <a:gd name="T82" fmla="*/ 816 w 1285"/>
              <a:gd name="T83" fmla="*/ 392 h 1096"/>
              <a:gd name="T84" fmla="*/ 734 w 1285"/>
              <a:gd name="T85" fmla="*/ 356 h 1096"/>
              <a:gd name="T86" fmla="*/ 785 w 1285"/>
              <a:gd name="T87" fmla="*/ 321 h 1096"/>
              <a:gd name="T88" fmla="*/ 954 w 1285"/>
              <a:gd name="T89" fmla="*/ 316 h 1096"/>
              <a:gd name="T90" fmla="*/ 1137 w 1285"/>
              <a:gd name="T91" fmla="*/ 326 h 1096"/>
              <a:gd name="T92" fmla="*/ 1244 w 1285"/>
              <a:gd name="T93" fmla="*/ 290 h 1096"/>
              <a:gd name="T94" fmla="*/ 1285 w 1285"/>
              <a:gd name="T95" fmla="*/ 249 h 1096"/>
              <a:gd name="T96" fmla="*/ 1239 w 1285"/>
              <a:gd name="T97" fmla="*/ 153 h 1096"/>
              <a:gd name="T98" fmla="*/ 1142 w 1285"/>
              <a:gd name="T99" fmla="*/ 97 h 1096"/>
              <a:gd name="T100" fmla="*/ 1055 w 1285"/>
              <a:gd name="T101" fmla="*/ 56 h 1096"/>
              <a:gd name="T102" fmla="*/ 959 w 1285"/>
              <a:gd name="T103" fmla="*/ 25 h 1096"/>
              <a:gd name="T104" fmla="*/ 862 w 1285"/>
              <a:gd name="T105" fmla="*/ 30 h 1096"/>
              <a:gd name="T106" fmla="*/ 796 w 1285"/>
              <a:gd name="T107" fmla="*/ 76 h 1096"/>
              <a:gd name="T108" fmla="*/ 745 w 1285"/>
              <a:gd name="T109" fmla="*/ 127 h 1096"/>
              <a:gd name="T110" fmla="*/ 714 w 1285"/>
              <a:gd name="T111" fmla="*/ 163 h 1096"/>
              <a:gd name="T112" fmla="*/ 658 w 1285"/>
              <a:gd name="T113" fmla="*/ 214 h 1096"/>
              <a:gd name="T114" fmla="*/ 612 w 1285"/>
              <a:gd name="T115" fmla="*/ 204 h 1096"/>
              <a:gd name="T116" fmla="*/ 485 w 1285"/>
              <a:gd name="T117" fmla="*/ 132 h 1096"/>
              <a:gd name="T118" fmla="*/ 418 w 1285"/>
              <a:gd name="T119" fmla="*/ 127 h 1096"/>
              <a:gd name="T120" fmla="*/ 337 w 1285"/>
              <a:gd name="T121" fmla="*/ 117 h 1096"/>
              <a:gd name="T122" fmla="*/ 271 w 1285"/>
              <a:gd name="T123" fmla="*/ 76 h 1096"/>
              <a:gd name="T124" fmla="*/ 163 w 1285"/>
              <a:gd name="T125" fmla="*/ 0 h 10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85"/>
              <a:gd name="T190" fmla="*/ 0 h 1096"/>
              <a:gd name="T191" fmla="*/ 1285 w 1285"/>
              <a:gd name="T192" fmla="*/ 1096 h 10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85" h="1096">
                <a:moveTo>
                  <a:pt x="163" y="0"/>
                </a:moveTo>
                <a:cubicBezTo>
                  <a:pt x="153" y="31"/>
                  <a:pt x="124" y="53"/>
                  <a:pt x="97" y="71"/>
                </a:cubicBezTo>
                <a:cubicBezTo>
                  <a:pt x="91" y="140"/>
                  <a:pt x="89" y="133"/>
                  <a:pt x="51" y="178"/>
                </a:cubicBezTo>
                <a:cubicBezTo>
                  <a:pt x="44" y="186"/>
                  <a:pt x="37" y="195"/>
                  <a:pt x="31" y="204"/>
                </a:cubicBezTo>
                <a:cubicBezTo>
                  <a:pt x="24" y="214"/>
                  <a:pt x="11" y="234"/>
                  <a:pt x="11" y="234"/>
                </a:cubicBezTo>
                <a:cubicBezTo>
                  <a:pt x="23" y="322"/>
                  <a:pt x="0" y="238"/>
                  <a:pt x="148" y="275"/>
                </a:cubicBezTo>
                <a:cubicBezTo>
                  <a:pt x="158" y="278"/>
                  <a:pt x="158" y="305"/>
                  <a:pt x="158" y="305"/>
                </a:cubicBezTo>
                <a:cubicBezTo>
                  <a:pt x="155" y="354"/>
                  <a:pt x="155" y="385"/>
                  <a:pt x="143" y="428"/>
                </a:cubicBezTo>
                <a:cubicBezTo>
                  <a:pt x="139" y="444"/>
                  <a:pt x="133" y="459"/>
                  <a:pt x="128" y="474"/>
                </a:cubicBezTo>
                <a:cubicBezTo>
                  <a:pt x="126" y="479"/>
                  <a:pt x="123" y="489"/>
                  <a:pt x="123" y="489"/>
                </a:cubicBezTo>
                <a:cubicBezTo>
                  <a:pt x="126" y="529"/>
                  <a:pt x="117" y="577"/>
                  <a:pt x="153" y="601"/>
                </a:cubicBezTo>
                <a:cubicBezTo>
                  <a:pt x="158" y="608"/>
                  <a:pt x="169" y="623"/>
                  <a:pt x="169" y="632"/>
                </a:cubicBezTo>
                <a:cubicBezTo>
                  <a:pt x="169" y="657"/>
                  <a:pt x="135" y="690"/>
                  <a:pt x="123" y="708"/>
                </a:cubicBezTo>
                <a:cubicBezTo>
                  <a:pt x="120" y="712"/>
                  <a:pt x="122" y="720"/>
                  <a:pt x="118" y="723"/>
                </a:cubicBezTo>
                <a:cubicBezTo>
                  <a:pt x="111" y="728"/>
                  <a:pt x="101" y="727"/>
                  <a:pt x="92" y="729"/>
                </a:cubicBezTo>
                <a:cubicBezTo>
                  <a:pt x="84" y="754"/>
                  <a:pt x="55" y="780"/>
                  <a:pt x="82" y="810"/>
                </a:cubicBezTo>
                <a:cubicBezTo>
                  <a:pt x="92" y="821"/>
                  <a:pt x="113" y="813"/>
                  <a:pt x="128" y="815"/>
                </a:cubicBezTo>
                <a:cubicBezTo>
                  <a:pt x="141" y="819"/>
                  <a:pt x="146" y="818"/>
                  <a:pt x="153" y="831"/>
                </a:cubicBezTo>
                <a:cubicBezTo>
                  <a:pt x="156" y="836"/>
                  <a:pt x="153" y="845"/>
                  <a:pt x="158" y="846"/>
                </a:cubicBezTo>
                <a:cubicBezTo>
                  <a:pt x="190" y="852"/>
                  <a:pt x="223" y="849"/>
                  <a:pt x="255" y="851"/>
                </a:cubicBezTo>
                <a:cubicBezTo>
                  <a:pt x="275" y="849"/>
                  <a:pt x="296" y="852"/>
                  <a:pt x="316" y="846"/>
                </a:cubicBezTo>
                <a:cubicBezTo>
                  <a:pt x="321" y="844"/>
                  <a:pt x="321" y="836"/>
                  <a:pt x="321" y="831"/>
                </a:cubicBezTo>
                <a:cubicBezTo>
                  <a:pt x="321" y="797"/>
                  <a:pt x="320" y="763"/>
                  <a:pt x="316" y="729"/>
                </a:cubicBezTo>
                <a:cubicBezTo>
                  <a:pt x="315" y="715"/>
                  <a:pt x="306" y="688"/>
                  <a:pt x="306" y="688"/>
                </a:cubicBezTo>
                <a:cubicBezTo>
                  <a:pt x="313" y="605"/>
                  <a:pt x="314" y="626"/>
                  <a:pt x="403" y="632"/>
                </a:cubicBezTo>
                <a:cubicBezTo>
                  <a:pt x="408" y="636"/>
                  <a:pt x="425" y="645"/>
                  <a:pt x="429" y="652"/>
                </a:cubicBezTo>
                <a:cubicBezTo>
                  <a:pt x="432" y="656"/>
                  <a:pt x="434" y="667"/>
                  <a:pt x="434" y="667"/>
                </a:cubicBezTo>
                <a:lnTo>
                  <a:pt x="536" y="739"/>
                </a:lnTo>
                <a:lnTo>
                  <a:pt x="622" y="815"/>
                </a:lnTo>
                <a:lnTo>
                  <a:pt x="709" y="917"/>
                </a:lnTo>
                <a:lnTo>
                  <a:pt x="790" y="1029"/>
                </a:lnTo>
                <a:lnTo>
                  <a:pt x="908" y="1080"/>
                </a:lnTo>
                <a:lnTo>
                  <a:pt x="1055" y="1096"/>
                </a:lnTo>
                <a:lnTo>
                  <a:pt x="1142" y="1024"/>
                </a:lnTo>
                <a:lnTo>
                  <a:pt x="1208" y="897"/>
                </a:lnTo>
                <a:lnTo>
                  <a:pt x="1234" y="805"/>
                </a:lnTo>
                <a:lnTo>
                  <a:pt x="1280" y="744"/>
                </a:lnTo>
                <a:lnTo>
                  <a:pt x="1285" y="688"/>
                </a:lnTo>
                <a:lnTo>
                  <a:pt x="1117" y="571"/>
                </a:lnTo>
                <a:lnTo>
                  <a:pt x="1020" y="499"/>
                </a:lnTo>
                <a:lnTo>
                  <a:pt x="908" y="458"/>
                </a:lnTo>
                <a:lnTo>
                  <a:pt x="816" y="392"/>
                </a:lnTo>
                <a:lnTo>
                  <a:pt x="734" y="356"/>
                </a:lnTo>
                <a:lnTo>
                  <a:pt x="785" y="321"/>
                </a:lnTo>
                <a:lnTo>
                  <a:pt x="954" y="316"/>
                </a:lnTo>
                <a:lnTo>
                  <a:pt x="1137" y="326"/>
                </a:lnTo>
                <a:lnTo>
                  <a:pt x="1244" y="290"/>
                </a:lnTo>
                <a:lnTo>
                  <a:pt x="1285" y="249"/>
                </a:lnTo>
                <a:lnTo>
                  <a:pt x="1239" y="153"/>
                </a:lnTo>
                <a:lnTo>
                  <a:pt x="1142" y="97"/>
                </a:lnTo>
                <a:lnTo>
                  <a:pt x="1055" y="56"/>
                </a:lnTo>
                <a:lnTo>
                  <a:pt x="959" y="25"/>
                </a:lnTo>
                <a:lnTo>
                  <a:pt x="862" y="30"/>
                </a:lnTo>
                <a:lnTo>
                  <a:pt x="796" y="76"/>
                </a:lnTo>
                <a:lnTo>
                  <a:pt x="745" y="127"/>
                </a:lnTo>
                <a:lnTo>
                  <a:pt x="714" y="163"/>
                </a:lnTo>
                <a:lnTo>
                  <a:pt x="658" y="214"/>
                </a:lnTo>
                <a:lnTo>
                  <a:pt x="612" y="204"/>
                </a:lnTo>
                <a:lnTo>
                  <a:pt x="485" y="132"/>
                </a:lnTo>
                <a:lnTo>
                  <a:pt x="418" y="127"/>
                </a:lnTo>
                <a:lnTo>
                  <a:pt x="337" y="117"/>
                </a:lnTo>
                <a:lnTo>
                  <a:pt x="271" y="76"/>
                </a:lnTo>
                <a:lnTo>
                  <a:pt x="163" y="0"/>
                </a:lnTo>
                <a:close/>
              </a:path>
            </a:pathLst>
          </a:custGeom>
          <a:noFill/>
          <a:ln w="25400">
            <a:solidFill>
              <a:schemeClr val="tx1"/>
            </a:solidFill>
            <a:round/>
            <a:headEnd/>
            <a:tailEnd/>
          </a:ln>
        </p:spPr>
        <p:txBody>
          <a:bodyPr/>
          <a:lstStyle/>
          <a:p>
            <a:endParaRPr lang="en-US"/>
          </a:p>
        </p:txBody>
      </p:sp>
      <p:pic>
        <p:nvPicPr>
          <p:cNvPr id="2062" name="Picture 14" descr="025351z"/>
          <p:cNvPicPr>
            <a:picLocks noChangeAspect="1" noChangeArrowheads="1"/>
          </p:cNvPicPr>
          <p:nvPr/>
        </p:nvPicPr>
        <p:blipFill>
          <a:blip r:embed="rId4" cstate="print">
            <a:lum/>
          </a:blip>
          <a:srcRect/>
          <a:stretch>
            <a:fillRect/>
          </a:stretch>
        </p:blipFill>
        <p:spPr bwMode="auto">
          <a:xfrm>
            <a:off x="0" y="2284413"/>
            <a:ext cx="4451350" cy="4573587"/>
          </a:xfrm>
          <a:prstGeom prst="rect">
            <a:avLst/>
          </a:prstGeom>
          <a:noFill/>
          <a:ln w="9525">
            <a:noFill/>
            <a:miter lim="800000"/>
            <a:headEnd/>
            <a:tailEnd/>
          </a:ln>
        </p:spPr>
      </p:pic>
      <p:sp>
        <p:nvSpPr>
          <p:cNvPr id="2063" name="Freeform 15"/>
          <p:cNvSpPr>
            <a:spLocks/>
          </p:cNvSpPr>
          <p:nvPr/>
        </p:nvSpPr>
        <p:spPr bwMode="auto">
          <a:xfrm>
            <a:off x="1690688" y="3565525"/>
            <a:ext cx="2039937" cy="1739900"/>
          </a:xfrm>
          <a:custGeom>
            <a:avLst/>
            <a:gdLst>
              <a:gd name="T0" fmla="*/ 163 w 1285"/>
              <a:gd name="T1" fmla="*/ 0 h 1096"/>
              <a:gd name="T2" fmla="*/ 97 w 1285"/>
              <a:gd name="T3" fmla="*/ 71 h 1096"/>
              <a:gd name="T4" fmla="*/ 51 w 1285"/>
              <a:gd name="T5" fmla="*/ 178 h 1096"/>
              <a:gd name="T6" fmla="*/ 31 w 1285"/>
              <a:gd name="T7" fmla="*/ 204 h 1096"/>
              <a:gd name="T8" fmla="*/ 11 w 1285"/>
              <a:gd name="T9" fmla="*/ 234 h 1096"/>
              <a:gd name="T10" fmla="*/ 148 w 1285"/>
              <a:gd name="T11" fmla="*/ 275 h 1096"/>
              <a:gd name="T12" fmla="*/ 158 w 1285"/>
              <a:gd name="T13" fmla="*/ 305 h 1096"/>
              <a:gd name="T14" fmla="*/ 143 w 1285"/>
              <a:gd name="T15" fmla="*/ 428 h 1096"/>
              <a:gd name="T16" fmla="*/ 128 w 1285"/>
              <a:gd name="T17" fmla="*/ 474 h 1096"/>
              <a:gd name="T18" fmla="*/ 123 w 1285"/>
              <a:gd name="T19" fmla="*/ 489 h 1096"/>
              <a:gd name="T20" fmla="*/ 153 w 1285"/>
              <a:gd name="T21" fmla="*/ 601 h 1096"/>
              <a:gd name="T22" fmla="*/ 169 w 1285"/>
              <a:gd name="T23" fmla="*/ 632 h 1096"/>
              <a:gd name="T24" fmla="*/ 123 w 1285"/>
              <a:gd name="T25" fmla="*/ 708 h 1096"/>
              <a:gd name="T26" fmla="*/ 118 w 1285"/>
              <a:gd name="T27" fmla="*/ 723 h 1096"/>
              <a:gd name="T28" fmla="*/ 92 w 1285"/>
              <a:gd name="T29" fmla="*/ 729 h 1096"/>
              <a:gd name="T30" fmla="*/ 82 w 1285"/>
              <a:gd name="T31" fmla="*/ 810 h 1096"/>
              <a:gd name="T32" fmla="*/ 128 w 1285"/>
              <a:gd name="T33" fmla="*/ 815 h 1096"/>
              <a:gd name="T34" fmla="*/ 153 w 1285"/>
              <a:gd name="T35" fmla="*/ 831 h 1096"/>
              <a:gd name="T36" fmla="*/ 158 w 1285"/>
              <a:gd name="T37" fmla="*/ 846 h 1096"/>
              <a:gd name="T38" fmla="*/ 255 w 1285"/>
              <a:gd name="T39" fmla="*/ 851 h 1096"/>
              <a:gd name="T40" fmla="*/ 316 w 1285"/>
              <a:gd name="T41" fmla="*/ 846 h 1096"/>
              <a:gd name="T42" fmla="*/ 321 w 1285"/>
              <a:gd name="T43" fmla="*/ 831 h 1096"/>
              <a:gd name="T44" fmla="*/ 316 w 1285"/>
              <a:gd name="T45" fmla="*/ 729 h 1096"/>
              <a:gd name="T46" fmla="*/ 306 w 1285"/>
              <a:gd name="T47" fmla="*/ 688 h 1096"/>
              <a:gd name="T48" fmla="*/ 403 w 1285"/>
              <a:gd name="T49" fmla="*/ 632 h 1096"/>
              <a:gd name="T50" fmla="*/ 429 w 1285"/>
              <a:gd name="T51" fmla="*/ 652 h 1096"/>
              <a:gd name="T52" fmla="*/ 434 w 1285"/>
              <a:gd name="T53" fmla="*/ 667 h 1096"/>
              <a:gd name="T54" fmla="*/ 536 w 1285"/>
              <a:gd name="T55" fmla="*/ 739 h 1096"/>
              <a:gd name="T56" fmla="*/ 622 w 1285"/>
              <a:gd name="T57" fmla="*/ 815 h 1096"/>
              <a:gd name="T58" fmla="*/ 709 w 1285"/>
              <a:gd name="T59" fmla="*/ 917 h 1096"/>
              <a:gd name="T60" fmla="*/ 790 w 1285"/>
              <a:gd name="T61" fmla="*/ 1029 h 1096"/>
              <a:gd name="T62" fmla="*/ 908 w 1285"/>
              <a:gd name="T63" fmla="*/ 1080 h 1096"/>
              <a:gd name="T64" fmla="*/ 1055 w 1285"/>
              <a:gd name="T65" fmla="*/ 1096 h 1096"/>
              <a:gd name="T66" fmla="*/ 1142 w 1285"/>
              <a:gd name="T67" fmla="*/ 1024 h 1096"/>
              <a:gd name="T68" fmla="*/ 1208 w 1285"/>
              <a:gd name="T69" fmla="*/ 897 h 1096"/>
              <a:gd name="T70" fmla="*/ 1234 w 1285"/>
              <a:gd name="T71" fmla="*/ 805 h 1096"/>
              <a:gd name="T72" fmla="*/ 1280 w 1285"/>
              <a:gd name="T73" fmla="*/ 744 h 1096"/>
              <a:gd name="T74" fmla="*/ 1285 w 1285"/>
              <a:gd name="T75" fmla="*/ 688 h 1096"/>
              <a:gd name="T76" fmla="*/ 1117 w 1285"/>
              <a:gd name="T77" fmla="*/ 571 h 1096"/>
              <a:gd name="T78" fmla="*/ 1020 w 1285"/>
              <a:gd name="T79" fmla="*/ 499 h 1096"/>
              <a:gd name="T80" fmla="*/ 908 w 1285"/>
              <a:gd name="T81" fmla="*/ 458 h 1096"/>
              <a:gd name="T82" fmla="*/ 816 w 1285"/>
              <a:gd name="T83" fmla="*/ 392 h 1096"/>
              <a:gd name="T84" fmla="*/ 734 w 1285"/>
              <a:gd name="T85" fmla="*/ 356 h 1096"/>
              <a:gd name="T86" fmla="*/ 785 w 1285"/>
              <a:gd name="T87" fmla="*/ 321 h 1096"/>
              <a:gd name="T88" fmla="*/ 954 w 1285"/>
              <a:gd name="T89" fmla="*/ 316 h 1096"/>
              <a:gd name="T90" fmla="*/ 1137 w 1285"/>
              <a:gd name="T91" fmla="*/ 326 h 1096"/>
              <a:gd name="T92" fmla="*/ 1244 w 1285"/>
              <a:gd name="T93" fmla="*/ 290 h 1096"/>
              <a:gd name="T94" fmla="*/ 1285 w 1285"/>
              <a:gd name="T95" fmla="*/ 249 h 1096"/>
              <a:gd name="T96" fmla="*/ 1239 w 1285"/>
              <a:gd name="T97" fmla="*/ 153 h 1096"/>
              <a:gd name="T98" fmla="*/ 1142 w 1285"/>
              <a:gd name="T99" fmla="*/ 97 h 1096"/>
              <a:gd name="T100" fmla="*/ 1055 w 1285"/>
              <a:gd name="T101" fmla="*/ 56 h 1096"/>
              <a:gd name="T102" fmla="*/ 959 w 1285"/>
              <a:gd name="T103" fmla="*/ 25 h 1096"/>
              <a:gd name="T104" fmla="*/ 862 w 1285"/>
              <a:gd name="T105" fmla="*/ 30 h 1096"/>
              <a:gd name="T106" fmla="*/ 796 w 1285"/>
              <a:gd name="T107" fmla="*/ 76 h 1096"/>
              <a:gd name="T108" fmla="*/ 745 w 1285"/>
              <a:gd name="T109" fmla="*/ 127 h 1096"/>
              <a:gd name="T110" fmla="*/ 714 w 1285"/>
              <a:gd name="T111" fmla="*/ 163 h 1096"/>
              <a:gd name="T112" fmla="*/ 658 w 1285"/>
              <a:gd name="T113" fmla="*/ 214 h 1096"/>
              <a:gd name="T114" fmla="*/ 612 w 1285"/>
              <a:gd name="T115" fmla="*/ 204 h 1096"/>
              <a:gd name="T116" fmla="*/ 485 w 1285"/>
              <a:gd name="T117" fmla="*/ 132 h 1096"/>
              <a:gd name="T118" fmla="*/ 418 w 1285"/>
              <a:gd name="T119" fmla="*/ 127 h 1096"/>
              <a:gd name="T120" fmla="*/ 337 w 1285"/>
              <a:gd name="T121" fmla="*/ 117 h 1096"/>
              <a:gd name="T122" fmla="*/ 271 w 1285"/>
              <a:gd name="T123" fmla="*/ 76 h 1096"/>
              <a:gd name="T124" fmla="*/ 163 w 1285"/>
              <a:gd name="T125" fmla="*/ 0 h 10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85"/>
              <a:gd name="T190" fmla="*/ 0 h 1096"/>
              <a:gd name="T191" fmla="*/ 1285 w 1285"/>
              <a:gd name="T192" fmla="*/ 1096 h 10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85" h="1096">
                <a:moveTo>
                  <a:pt x="163" y="0"/>
                </a:moveTo>
                <a:cubicBezTo>
                  <a:pt x="153" y="31"/>
                  <a:pt x="124" y="53"/>
                  <a:pt x="97" y="71"/>
                </a:cubicBezTo>
                <a:cubicBezTo>
                  <a:pt x="91" y="140"/>
                  <a:pt x="89" y="133"/>
                  <a:pt x="51" y="178"/>
                </a:cubicBezTo>
                <a:cubicBezTo>
                  <a:pt x="44" y="186"/>
                  <a:pt x="37" y="195"/>
                  <a:pt x="31" y="204"/>
                </a:cubicBezTo>
                <a:cubicBezTo>
                  <a:pt x="24" y="214"/>
                  <a:pt x="11" y="234"/>
                  <a:pt x="11" y="234"/>
                </a:cubicBezTo>
                <a:cubicBezTo>
                  <a:pt x="23" y="322"/>
                  <a:pt x="0" y="238"/>
                  <a:pt x="148" y="275"/>
                </a:cubicBezTo>
                <a:cubicBezTo>
                  <a:pt x="158" y="278"/>
                  <a:pt x="158" y="305"/>
                  <a:pt x="158" y="305"/>
                </a:cubicBezTo>
                <a:cubicBezTo>
                  <a:pt x="155" y="354"/>
                  <a:pt x="155" y="385"/>
                  <a:pt x="143" y="428"/>
                </a:cubicBezTo>
                <a:cubicBezTo>
                  <a:pt x="139" y="444"/>
                  <a:pt x="133" y="459"/>
                  <a:pt x="128" y="474"/>
                </a:cubicBezTo>
                <a:cubicBezTo>
                  <a:pt x="126" y="479"/>
                  <a:pt x="123" y="489"/>
                  <a:pt x="123" y="489"/>
                </a:cubicBezTo>
                <a:cubicBezTo>
                  <a:pt x="126" y="529"/>
                  <a:pt x="117" y="577"/>
                  <a:pt x="153" y="601"/>
                </a:cubicBezTo>
                <a:cubicBezTo>
                  <a:pt x="158" y="608"/>
                  <a:pt x="169" y="623"/>
                  <a:pt x="169" y="632"/>
                </a:cubicBezTo>
                <a:cubicBezTo>
                  <a:pt x="169" y="657"/>
                  <a:pt x="135" y="690"/>
                  <a:pt x="123" y="708"/>
                </a:cubicBezTo>
                <a:cubicBezTo>
                  <a:pt x="120" y="712"/>
                  <a:pt x="122" y="720"/>
                  <a:pt x="118" y="723"/>
                </a:cubicBezTo>
                <a:cubicBezTo>
                  <a:pt x="111" y="728"/>
                  <a:pt x="101" y="727"/>
                  <a:pt x="92" y="729"/>
                </a:cubicBezTo>
                <a:cubicBezTo>
                  <a:pt x="84" y="754"/>
                  <a:pt x="55" y="780"/>
                  <a:pt x="82" y="810"/>
                </a:cubicBezTo>
                <a:cubicBezTo>
                  <a:pt x="92" y="821"/>
                  <a:pt x="113" y="813"/>
                  <a:pt x="128" y="815"/>
                </a:cubicBezTo>
                <a:cubicBezTo>
                  <a:pt x="141" y="819"/>
                  <a:pt x="146" y="818"/>
                  <a:pt x="153" y="831"/>
                </a:cubicBezTo>
                <a:cubicBezTo>
                  <a:pt x="156" y="836"/>
                  <a:pt x="153" y="845"/>
                  <a:pt x="158" y="846"/>
                </a:cubicBezTo>
                <a:cubicBezTo>
                  <a:pt x="190" y="852"/>
                  <a:pt x="223" y="849"/>
                  <a:pt x="255" y="851"/>
                </a:cubicBezTo>
                <a:cubicBezTo>
                  <a:pt x="275" y="849"/>
                  <a:pt x="296" y="852"/>
                  <a:pt x="316" y="846"/>
                </a:cubicBezTo>
                <a:cubicBezTo>
                  <a:pt x="321" y="844"/>
                  <a:pt x="321" y="836"/>
                  <a:pt x="321" y="831"/>
                </a:cubicBezTo>
                <a:cubicBezTo>
                  <a:pt x="321" y="797"/>
                  <a:pt x="320" y="763"/>
                  <a:pt x="316" y="729"/>
                </a:cubicBezTo>
                <a:cubicBezTo>
                  <a:pt x="315" y="715"/>
                  <a:pt x="306" y="688"/>
                  <a:pt x="306" y="688"/>
                </a:cubicBezTo>
                <a:cubicBezTo>
                  <a:pt x="313" y="605"/>
                  <a:pt x="314" y="626"/>
                  <a:pt x="403" y="632"/>
                </a:cubicBezTo>
                <a:cubicBezTo>
                  <a:pt x="408" y="636"/>
                  <a:pt x="425" y="645"/>
                  <a:pt x="429" y="652"/>
                </a:cubicBezTo>
                <a:cubicBezTo>
                  <a:pt x="432" y="656"/>
                  <a:pt x="434" y="667"/>
                  <a:pt x="434" y="667"/>
                </a:cubicBezTo>
                <a:lnTo>
                  <a:pt x="536" y="739"/>
                </a:lnTo>
                <a:lnTo>
                  <a:pt x="622" y="815"/>
                </a:lnTo>
                <a:lnTo>
                  <a:pt x="709" y="917"/>
                </a:lnTo>
                <a:lnTo>
                  <a:pt x="790" y="1029"/>
                </a:lnTo>
                <a:lnTo>
                  <a:pt x="908" y="1080"/>
                </a:lnTo>
                <a:lnTo>
                  <a:pt x="1055" y="1096"/>
                </a:lnTo>
                <a:lnTo>
                  <a:pt x="1142" y="1024"/>
                </a:lnTo>
                <a:lnTo>
                  <a:pt x="1208" y="897"/>
                </a:lnTo>
                <a:lnTo>
                  <a:pt x="1234" y="805"/>
                </a:lnTo>
                <a:lnTo>
                  <a:pt x="1280" y="744"/>
                </a:lnTo>
                <a:lnTo>
                  <a:pt x="1285" y="688"/>
                </a:lnTo>
                <a:lnTo>
                  <a:pt x="1117" y="571"/>
                </a:lnTo>
                <a:lnTo>
                  <a:pt x="1020" y="499"/>
                </a:lnTo>
                <a:lnTo>
                  <a:pt x="908" y="458"/>
                </a:lnTo>
                <a:lnTo>
                  <a:pt x="816" y="392"/>
                </a:lnTo>
                <a:lnTo>
                  <a:pt x="734" y="356"/>
                </a:lnTo>
                <a:lnTo>
                  <a:pt x="785" y="321"/>
                </a:lnTo>
                <a:lnTo>
                  <a:pt x="954" y="316"/>
                </a:lnTo>
                <a:lnTo>
                  <a:pt x="1137" y="326"/>
                </a:lnTo>
                <a:lnTo>
                  <a:pt x="1244" y="290"/>
                </a:lnTo>
                <a:lnTo>
                  <a:pt x="1285" y="249"/>
                </a:lnTo>
                <a:lnTo>
                  <a:pt x="1239" y="153"/>
                </a:lnTo>
                <a:lnTo>
                  <a:pt x="1142" y="97"/>
                </a:lnTo>
                <a:lnTo>
                  <a:pt x="1055" y="56"/>
                </a:lnTo>
                <a:lnTo>
                  <a:pt x="959" y="25"/>
                </a:lnTo>
                <a:lnTo>
                  <a:pt x="862" y="30"/>
                </a:lnTo>
                <a:lnTo>
                  <a:pt x="796" y="76"/>
                </a:lnTo>
                <a:lnTo>
                  <a:pt x="745" y="127"/>
                </a:lnTo>
                <a:lnTo>
                  <a:pt x="714" y="163"/>
                </a:lnTo>
                <a:lnTo>
                  <a:pt x="658" y="214"/>
                </a:lnTo>
                <a:lnTo>
                  <a:pt x="612" y="204"/>
                </a:lnTo>
                <a:lnTo>
                  <a:pt x="485" y="132"/>
                </a:lnTo>
                <a:lnTo>
                  <a:pt x="418" y="127"/>
                </a:lnTo>
                <a:lnTo>
                  <a:pt x="337" y="117"/>
                </a:lnTo>
                <a:lnTo>
                  <a:pt x="271" y="76"/>
                </a:lnTo>
                <a:lnTo>
                  <a:pt x="163" y="0"/>
                </a:lnTo>
                <a:close/>
              </a:path>
            </a:pathLst>
          </a:custGeom>
          <a:noFill/>
          <a:ln w="25400">
            <a:solidFill>
              <a:schemeClr val="tx1"/>
            </a:solidFill>
            <a:round/>
            <a:headEnd/>
            <a:tailEnd/>
          </a:ln>
        </p:spPr>
        <p:txBody>
          <a:bodyPr/>
          <a:lstStyle/>
          <a:p>
            <a:endParaRPr lang="en-US"/>
          </a:p>
        </p:txBody>
      </p:sp>
      <p:sp>
        <p:nvSpPr>
          <p:cNvPr id="2067" name="Oval 19"/>
          <p:cNvSpPr>
            <a:spLocks noChangeArrowheads="1"/>
          </p:cNvSpPr>
          <p:nvPr/>
        </p:nvSpPr>
        <p:spPr bwMode="auto">
          <a:xfrm rot="-2256837">
            <a:off x="7086600" y="4495800"/>
            <a:ext cx="457200" cy="1219200"/>
          </a:xfrm>
          <a:prstGeom prst="ellipse">
            <a:avLst/>
          </a:prstGeom>
          <a:noFill/>
          <a:ln w="7620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57200" y="76200"/>
            <a:ext cx="8229600" cy="1143000"/>
          </a:xfrm>
        </p:spPr>
        <p:txBody>
          <a:bodyPr/>
          <a:lstStyle/>
          <a:p>
            <a:pPr>
              <a:defRPr/>
            </a:pPr>
            <a:r>
              <a:rPr lang="en-US" altLang="zh-CN" sz="3600" b="1" smtClean="0">
                <a:solidFill>
                  <a:srgbClr val="FF0000"/>
                </a:solidFill>
              </a:rPr>
              <a:t>Wind retrieval on conical surface</a:t>
            </a:r>
            <a:br>
              <a:rPr lang="en-US" altLang="zh-CN" sz="3600" b="1" smtClean="0">
                <a:solidFill>
                  <a:srgbClr val="FF0000"/>
                </a:solidFill>
              </a:rPr>
            </a:br>
            <a:r>
              <a:rPr lang="en-US" altLang="zh-CN" sz="1600" smtClean="0">
                <a:solidFill>
                  <a:srgbClr val="0000FF"/>
                </a:solidFill>
              </a:rPr>
              <a:t>NWRT 20070509</a:t>
            </a:r>
          </a:p>
        </p:txBody>
      </p:sp>
      <p:sp>
        <p:nvSpPr>
          <p:cNvPr id="8195" name="Text Box 1028"/>
          <p:cNvSpPr txBox="1">
            <a:spLocks noChangeArrowheads="1"/>
          </p:cNvSpPr>
          <p:nvPr/>
        </p:nvSpPr>
        <p:spPr bwMode="auto">
          <a:xfrm>
            <a:off x="7010400" y="3581400"/>
            <a:ext cx="1620838" cy="1477963"/>
          </a:xfrm>
          <a:prstGeom prst="rect">
            <a:avLst/>
          </a:prstGeom>
          <a:noFill/>
          <a:ln w="9525">
            <a:noFill/>
            <a:miter lim="800000"/>
            <a:headEnd/>
            <a:tailEnd/>
          </a:ln>
        </p:spPr>
        <p:txBody>
          <a:bodyPr wrap="none">
            <a:spAutoFit/>
          </a:bodyPr>
          <a:lstStyle/>
          <a:p>
            <a:pPr>
              <a:defRPr/>
            </a:pPr>
            <a:r>
              <a:rPr lang="en-US" altLang="zh-CN" dirty="0">
                <a:latin typeface="+mn-lt"/>
                <a:cs typeface="Tahoma" pitchFamily="34" charset="0"/>
              </a:rPr>
              <a:t>81x81pts</a:t>
            </a:r>
          </a:p>
          <a:p>
            <a:pPr>
              <a:defRPr/>
            </a:pPr>
            <a:r>
              <a:rPr lang="en-US" altLang="zh-CN" dirty="0">
                <a:latin typeface="+mn-lt"/>
                <a:cs typeface="Tahoma" pitchFamily="34" charset="0"/>
              </a:rPr>
              <a:t>500mX500m</a:t>
            </a:r>
          </a:p>
          <a:p>
            <a:pPr>
              <a:defRPr/>
            </a:pPr>
            <a:r>
              <a:rPr lang="en-US" altLang="zh-CN" dirty="0">
                <a:latin typeface="+mn-lt"/>
                <a:cs typeface="Tahoma" pitchFamily="34" charset="0"/>
              </a:rPr>
              <a:t>Moving Frame</a:t>
            </a:r>
            <a:br>
              <a:rPr lang="en-US" altLang="zh-CN" dirty="0">
                <a:latin typeface="+mn-lt"/>
                <a:cs typeface="Tahoma" pitchFamily="34" charset="0"/>
              </a:rPr>
            </a:br>
            <a:r>
              <a:rPr lang="en-US" altLang="zh-CN" dirty="0">
                <a:latin typeface="+mn-lt"/>
                <a:cs typeface="Tahoma" pitchFamily="34" charset="0"/>
              </a:rPr>
              <a:t>U=2m/s</a:t>
            </a:r>
          </a:p>
          <a:p>
            <a:pPr>
              <a:defRPr/>
            </a:pPr>
            <a:r>
              <a:rPr lang="en-US" altLang="zh-CN" dirty="0">
                <a:latin typeface="+mn-lt"/>
                <a:cs typeface="Tahoma" pitchFamily="34" charset="0"/>
              </a:rPr>
              <a:t>V=11m/s</a:t>
            </a:r>
          </a:p>
        </p:txBody>
      </p:sp>
      <p:pic>
        <p:nvPicPr>
          <p:cNvPr id="11270" name="NWRTuv20070509.AVI">
            <a:hlinkClick r:id="" action="ppaction://media"/>
          </p:cNvPr>
          <p:cNvPicPr>
            <a:picLocks noGrp="1" noRot="1" noChangeAspect="1" noChangeArrowheads="1"/>
          </p:cNvPicPr>
          <p:nvPr>
            <p:ph idx="1"/>
            <a:videoFile r:link="rId1"/>
          </p:nvPr>
        </p:nvPicPr>
        <p:blipFill>
          <a:blip r:embed="rId4" cstate="print"/>
          <a:srcRect/>
          <a:stretch>
            <a:fillRect/>
          </a:stretch>
        </p:blipFill>
        <p:spPr>
          <a:xfrm>
            <a:off x="609600" y="1241425"/>
            <a:ext cx="5791200" cy="5616575"/>
          </a:xfrm>
        </p:spPr>
      </p:pic>
      <p:sp>
        <p:nvSpPr>
          <p:cNvPr id="8197" name="Text Box 1032"/>
          <p:cNvSpPr txBox="1">
            <a:spLocks noChangeArrowheads="1"/>
          </p:cNvSpPr>
          <p:nvPr/>
        </p:nvSpPr>
        <p:spPr bwMode="auto">
          <a:xfrm>
            <a:off x="6934200" y="5638800"/>
            <a:ext cx="2047875" cy="376238"/>
          </a:xfrm>
          <a:prstGeom prst="rect">
            <a:avLst/>
          </a:prstGeom>
          <a:solidFill>
            <a:srgbClr val="F8FD31"/>
          </a:solidFill>
          <a:ln w="9525">
            <a:solidFill>
              <a:schemeClr val="hlink"/>
            </a:solidFill>
            <a:miter lim="800000"/>
            <a:headEnd/>
            <a:tailEnd/>
          </a:ln>
        </p:spPr>
        <p:txBody>
          <a:bodyPr wrap="none">
            <a:spAutoFit/>
          </a:bodyPr>
          <a:lstStyle/>
          <a:p>
            <a:pPr>
              <a:defRPr/>
            </a:pPr>
            <a:r>
              <a:rPr lang="en-US" altLang="zh-CN" dirty="0">
                <a:solidFill>
                  <a:schemeClr val="bg2">
                    <a:lumMod val="60000"/>
                    <a:lumOff val="40000"/>
                  </a:schemeClr>
                </a:solidFill>
              </a:rPr>
              <a:t>Phase Array radar</a:t>
            </a:r>
          </a:p>
        </p:txBody>
      </p:sp>
      <p:sp>
        <p:nvSpPr>
          <p:cNvPr id="16390" name="TextBox 6"/>
          <p:cNvSpPr txBox="1">
            <a:spLocks noChangeArrowheads="1"/>
          </p:cNvSpPr>
          <p:nvPr/>
        </p:nvSpPr>
        <p:spPr bwMode="auto">
          <a:xfrm>
            <a:off x="6705600" y="6488113"/>
            <a:ext cx="2095500" cy="369887"/>
          </a:xfrm>
          <a:prstGeom prst="rect">
            <a:avLst/>
          </a:prstGeom>
          <a:noFill/>
          <a:ln w="9525">
            <a:noFill/>
            <a:miter lim="800000"/>
            <a:headEnd/>
            <a:tailEnd/>
          </a:ln>
        </p:spPr>
        <p:txBody>
          <a:bodyPr wrap="none">
            <a:spAutoFit/>
          </a:bodyPr>
          <a:lstStyle/>
          <a:p>
            <a:r>
              <a:rPr lang="en-US" i="1"/>
              <a:t>Courtesy of Qin Xu</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27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270"/>
                                        </p:tgtEl>
                                      </p:cBhvr>
                                    </p:cmd>
                                  </p:childTnLst>
                                </p:cTn>
                              </p:par>
                            </p:childTnLst>
                          </p:cTn>
                        </p:par>
                      </p:childTnLst>
                    </p:cTn>
                  </p:par>
                </p:childTnLst>
              </p:cTn>
              <p:nextCondLst>
                <p:cond evt="onClick" delay="0">
                  <p:tgtEl>
                    <p:spTgt spid="11270"/>
                  </p:tgtEl>
                </p:cond>
              </p:nextCondLst>
            </p:seq>
            <p:video>
              <p:cMediaNode>
                <p:cTn id="7" fill="hold" display="0">
                  <p:stCondLst>
                    <p:cond delay="indefinite"/>
                  </p:stCondLst>
                  <p:endCondLst>
                    <p:cond evt="onNext" delay="0">
                      <p:tgtEl>
                        <p:sldTgt/>
                      </p:tgtEl>
                    </p:cond>
                    <p:cond evt="onPrev" delay="0">
                      <p:tgtEl>
                        <p:sldTgt/>
                      </p:tgtEl>
                    </p:cond>
                  </p:endCondLst>
                </p:cTn>
                <p:tgtEl>
                  <p:spTgt spid="1127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3"/>
          <p:cNvSpPr txBox="1">
            <a:spLocks noGrp="1"/>
          </p:cNvSpPr>
          <p:nvPr/>
        </p:nvSpPr>
        <p:spPr bwMode="auto">
          <a:xfrm>
            <a:off x="8686800" y="6553200"/>
            <a:ext cx="457200" cy="304800"/>
          </a:xfrm>
          <a:prstGeom prst="rect">
            <a:avLst/>
          </a:prstGeom>
          <a:noFill/>
          <a:ln w="9525">
            <a:noFill/>
            <a:miter lim="800000"/>
            <a:headEnd/>
            <a:tailEnd/>
          </a:ln>
        </p:spPr>
        <p:txBody>
          <a:bodyPr/>
          <a:lstStyle/>
          <a:p>
            <a:pPr algn="r"/>
            <a:fld id="{99058915-1F40-4ADF-B817-99D7877C1C09}" type="slidenum">
              <a:rPr lang="en-US" sz="1200">
                <a:latin typeface="Arial" charset="0"/>
                <a:ea typeface="ＭＳ Ｐゴシック" pitchFamily="48" charset="-128"/>
                <a:cs typeface="Times New Roman" pitchFamily="18" charset="0"/>
              </a:rPr>
              <a:pPr algn="r"/>
              <a:t>8</a:t>
            </a:fld>
            <a:endParaRPr lang="en-US" sz="1200">
              <a:latin typeface="Arial" charset="0"/>
              <a:ea typeface="ＭＳ Ｐゴシック" pitchFamily="48" charset="-128"/>
              <a:cs typeface="Times New Roman" pitchFamily="18" charset="0"/>
            </a:endParaRPr>
          </a:p>
        </p:txBody>
      </p:sp>
      <p:sp>
        <p:nvSpPr>
          <p:cNvPr id="211971" name="Rectangle 3"/>
          <p:cNvSpPr>
            <a:spLocks noChangeArrowheads="1"/>
          </p:cNvSpPr>
          <p:nvPr/>
        </p:nvSpPr>
        <p:spPr bwMode="auto">
          <a:xfrm>
            <a:off x="2438400" y="-30163"/>
            <a:ext cx="6705600" cy="1249363"/>
          </a:xfrm>
          <a:prstGeom prst="rect">
            <a:avLst/>
          </a:prstGeom>
          <a:noFill/>
          <a:ln w="9525">
            <a:noFill/>
            <a:miter lim="800000"/>
            <a:headEnd/>
            <a:tailEnd/>
          </a:ln>
        </p:spPr>
        <p:txBody>
          <a:bodyPr anchor="ctr"/>
          <a:lstStyle/>
          <a:p>
            <a:pPr eaLnBrk="1" hangingPunct="1"/>
            <a:r>
              <a:rPr lang="en-US" sz="4000" b="1">
                <a:solidFill>
                  <a:srgbClr val="000066"/>
                </a:solidFill>
                <a:effectLst>
                  <a:outerShdw blurRad="38100" dist="38100" dir="2700000" algn="tl">
                    <a:srgbClr val="000000"/>
                  </a:outerShdw>
                </a:effectLst>
              </a:rPr>
              <a:t>New Adaptive Scanning Capability</a:t>
            </a:r>
            <a:endParaRPr lang="en-US" sz="4000" b="1">
              <a:solidFill>
                <a:srgbClr val="FF9900"/>
              </a:solidFill>
              <a:effectLst>
                <a:outerShdw blurRad="38100" dist="38100" dir="2700000" algn="tl">
                  <a:srgbClr val="000000"/>
                </a:outerShdw>
              </a:effectLst>
            </a:endParaRPr>
          </a:p>
        </p:txBody>
      </p:sp>
      <p:pic>
        <p:nvPicPr>
          <p:cNvPr id="211972" name="Picture 4" descr="RCI_example"/>
          <p:cNvPicPr>
            <a:picLocks noChangeAspect="1" noChangeArrowheads="1"/>
          </p:cNvPicPr>
          <p:nvPr/>
        </p:nvPicPr>
        <p:blipFill>
          <a:blip r:embed="rId3" cstate="print"/>
          <a:srcRect/>
          <a:stretch>
            <a:fillRect/>
          </a:stretch>
        </p:blipFill>
        <p:spPr bwMode="auto">
          <a:xfrm>
            <a:off x="454025" y="1176338"/>
            <a:ext cx="8308975" cy="5300662"/>
          </a:xfrm>
          <a:prstGeom prst="rect">
            <a:avLst/>
          </a:prstGeom>
          <a:noFill/>
        </p:spPr>
      </p:pic>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4000" smtClean="0"/>
              <a:t>ADAPTS Performance</a:t>
            </a:r>
            <a:br>
              <a:rPr lang="en-US" sz="4000" smtClean="0"/>
            </a:br>
            <a:r>
              <a:rPr lang="en-US" sz="1800" smtClean="0"/>
              <a:t>Qualitative Evaluation</a:t>
            </a:r>
            <a:endParaRPr lang="en-US" sz="4000" smtClean="0"/>
          </a:p>
        </p:txBody>
      </p:sp>
      <p:pic>
        <p:nvPicPr>
          <p:cNvPr id="17411" name="Picture 4" descr="no_ADAPTS_0870.gif"/>
          <p:cNvPicPr>
            <a:picLocks noChangeAspect="1"/>
          </p:cNvPicPr>
          <p:nvPr/>
        </p:nvPicPr>
        <p:blipFill>
          <a:blip r:embed="rId2" cstate="print"/>
          <a:srcRect/>
          <a:stretch>
            <a:fillRect/>
          </a:stretch>
        </p:blipFill>
        <p:spPr bwMode="auto">
          <a:xfrm>
            <a:off x="777875" y="1730375"/>
            <a:ext cx="4079875" cy="4081463"/>
          </a:xfrm>
          <a:prstGeom prst="rect">
            <a:avLst/>
          </a:prstGeom>
          <a:noFill/>
          <a:ln w="9525">
            <a:noFill/>
            <a:miter lim="800000"/>
            <a:headEnd/>
            <a:tailEnd/>
          </a:ln>
        </p:spPr>
      </p:pic>
      <p:pic>
        <p:nvPicPr>
          <p:cNvPr id="17412" name="Picture 5" descr="ADAPTS_0870.gif"/>
          <p:cNvPicPr>
            <a:picLocks noChangeAspect="1"/>
          </p:cNvPicPr>
          <p:nvPr/>
        </p:nvPicPr>
        <p:blipFill>
          <a:blip r:embed="rId3" cstate="print"/>
          <a:srcRect/>
          <a:stretch>
            <a:fillRect/>
          </a:stretch>
        </p:blipFill>
        <p:spPr bwMode="auto">
          <a:xfrm>
            <a:off x="4994275" y="1730375"/>
            <a:ext cx="4079875" cy="4081463"/>
          </a:xfrm>
          <a:prstGeom prst="rect">
            <a:avLst/>
          </a:prstGeom>
          <a:noFill/>
          <a:ln w="9525">
            <a:noFill/>
            <a:miter lim="800000"/>
            <a:headEnd/>
            <a:tailEnd/>
          </a:ln>
        </p:spPr>
      </p:pic>
      <p:sp>
        <p:nvSpPr>
          <p:cNvPr id="8" name="TextBox 8"/>
          <p:cNvSpPr txBox="1">
            <a:spLocks noChangeArrowheads="1"/>
          </p:cNvSpPr>
          <p:nvPr/>
        </p:nvSpPr>
        <p:spPr bwMode="auto">
          <a:xfrm>
            <a:off x="1584325" y="1209675"/>
            <a:ext cx="2466975" cy="460375"/>
          </a:xfrm>
          <a:prstGeom prst="rect">
            <a:avLst/>
          </a:prstGeom>
          <a:solidFill>
            <a:schemeClr val="bg1"/>
          </a:solidFill>
          <a:ln w="9525">
            <a:noFill/>
            <a:miter lim="800000"/>
            <a:headEnd/>
            <a:tailEnd/>
          </a:ln>
        </p:spPr>
        <p:txBody>
          <a:bodyPr>
            <a:spAutoFit/>
          </a:bodyPr>
          <a:lstStyle/>
          <a:p>
            <a:pPr algn="ctr">
              <a:defRPr/>
            </a:pPr>
            <a:r>
              <a:rPr lang="en-US" sz="2400" b="1" dirty="0">
                <a:latin typeface="+mn-lt"/>
              </a:rPr>
              <a:t>ADAPTS </a:t>
            </a:r>
            <a:r>
              <a:rPr lang="en-US" sz="2400" dirty="0">
                <a:latin typeface="+mn-lt"/>
              </a:rPr>
              <a:t>is</a:t>
            </a:r>
            <a:r>
              <a:rPr lang="en-US" sz="2400" b="1" dirty="0">
                <a:latin typeface="+mn-lt"/>
              </a:rPr>
              <a:t> OFF</a:t>
            </a:r>
          </a:p>
        </p:txBody>
      </p:sp>
      <p:sp>
        <p:nvSpPr>
          <p:cNvPr id="9" name="TextBox 9"/>
          <p:cNvSpPr txBox="1">
            <a:spLocks noChangeArrowheads="1"/>
          </p:cNvSpPr>
          <p:nvPr/>
        </p:nvSpPr>
        <p:spPr bwMode="auto">
          <a:xfrm>
            <a:off x="5864225" y="1209675"/>
            <a:ext cx="2339975" cy="460375"/>
          </a:xfrm>
          <a:prstGeom prst="rect">
            <a:avLst/>
          </a:prstGeom>
          <a:solidFill>
            <a:schemeClr val="bg1"/>
          </a:solidFill>
          <a:ln w="9525">
            <a:noFill/>
            <a:miter lim="800000"/>
            <a:headEnd/>
            <a:tailEnd/>
          </a:ln>
        </p:spPr>
        <p:txBody>
          <a:bodyPr>
            <a:spAutoFit/>
          </a:bodyPr>
          <a:lstStyle/>
          <a:p>
            <a:pPr algn="ctr">
              <a:defRPr/>
            </a:pPr>
            <a:r>
              <a:rPr lang="en-US" sz="2400" b="1">
                <a:latin typeface="+mn-lt"/>
              </a:rPr>
              <a:t>ADAPTS </a:t>
            </a:r>
            <a:r>
              <a:rPr lang="en-US" sz="2400">
                <a:latin typeface="+mn-lt"/>
              </a:rPr>
              <a:t>is</a:t>
            </a:r>
            <a:r>
              <a:rPr lang="en-US" sz="2400" b="1">
                <a:latin typeface="+mn-lt"/>
              </a:rPr>
              <a:t> ON</a:t>
            </a:r>
          </a:p>
        </p:txBody>
      </p:sp>
      <p:sp>
        <p:nvSpPr>
          <p:cNvPr id="10" name="Rounded Rectangle 9"/>
          <p:cNvSpPr/>
          <p:nvPr/>
        </p:nvSpPr>
        <p:spPr bwMode="auto">
          <a:xfrm>
            <a:off x="2611438" y="6021388"/>
            <a:ext cx="4641850" cy="504825"/>
          </a:xfrm>
          <a:prstGeom prst="roundRect">
            <a:avLst>
              <a:gd name="adj" fmla="val 16030"/>
            </a:avLst>
          </a:prstGeom>
          <a:solidFill>
            <a:srgbClr val="3D6C98">
              <a:alpha val="40000"/>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anchor="ctr"/>
          <a:lstStyle/>
          <a:p>
            <a:pPr algn="ctr">
              <a:defRPr/>
            </a:pPr>
            <a:r>
              <a:rPr lang="en-US" sz="2000" dirty="0">
                <a:solidFill>
                  <a:schemeClr val="bg1"/>
                </a:solidFill>
                <a:latin typeface="+mn-lt"/>
              </a:rPr>
              <a:t>09 AUG 2008 – Reflectivity - 8.7 deg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716</Words>
  <Application>Microsoft Office PowerPoint</Application>
  <PresentationFormat>On-screen Show (4:3)</PresentationFormat>
  <Paragraphs>221</Paragraphs>
  <Slides>27</Slides>
  <Notes>6</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VISIO</vt:lpstr>
      <vt:lpstr>Slide 1</vt:lpstr>
      <vt:lpstr>      NSSL RADAR HISTORY </vt:lpstr>
      <vt:lpstr>      NSSL RADAR HISTORY </vt:lpstr>
      <vt:lpstr>What’s in the near Future</vt:lpstr>
      <vt:lpstr>Slide 5</vt:lpstr>
      <vt:lpstr>Slide 6</vt:lpstr>
      <vt:lpstr>Wind retrieval on conical surface NWRT 20070509</vt:lpstr>
      <vt:lpstr>Slide 8</vt:lpstr>
      <vt:lpstr>ADAPTS Performance Qualitative Evaluation</vt:lpstr>
      <vt:lpstr>ADAPTS Performance Quantitative Evaluation</vt:lpstr>
      <vt:lpstr>Range Oversampling</vt:lpstr>
      <vt:lpstr>Slide 12</vt:lpstr>
      <vt:lpstr>Slide 13</vt:lpstr>
      <vt:lpstr>Slide 14</vt:lpstr>
      <vt:lpstr> </vt:lpstr>
      <vt:lpstr>5-10 years</vt:lpstr>
      <vt:lpstr>Slide 17</vt:lpstr>
      <vt:lpstr>FAA/BCI Aircraft Tracking</vt:lpstr>
      <vt:lpstr>ASR-9 vs. ATP / May 21, 2009 16:27:28 – 16:32:28 GMT </vt:lpstr>
      <vt:lpstr>Multi- Receiver System</vt:lpstr>
      <vt:lpstr>Signature of Airplane</vt:lpstr>
      <vt:lpstr>Example of Release</vt:lpstr>
      <vt:lpstr>User Interface – Adaptive Scanning</vt:lpstr>
      <vt:lpstr>3D Isosurface Display</vt:lpstr>
      <vt:lpstr>10-20 years</vt:lpstr>
      <vt:lpstr>Warn on Forecast</vt:lpstr>
      <vt:lpstr>Questions?</vt:lpstr>
    </vt:vector>
  </TitlesOfParts>
  <Company>NSSL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Doug.Forsyth</dc:creator>
  <cp:lastModifiedBy>Doug.Forsyth</cp:lastModifiedBy>
  <cp:revision>21</cp:revision>
  <dcterms:created xsi:type="dcterms:W3CDTF">2010-06-10T19:12:57Z</dcterms:created>
  <dcterms:modified xsi:type="dcterms:W3CDTF">2010-06-18T15:26:31Z</dcterms:modified>
</cp:coreProperties>
</file>